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9" r:id="rId2"/>
    <p:sldId id="347" r:id="rId3"/>
    <p:sldId id="354" r:id="rId4"/>
    <p:sldId id="355" r:id="rId5"/>
    <p:sldId id="353" r:id="rId6"/>
    <p:sldId id="334" r:id="rId7"/>
    <p:sldId id="322" r:id="rId8"/>
    <p:sldId id="311" r:id="rId9"/>
    <p:sldId id="312" r:id="rId10"/>
    <p:sldId id="313" r:id="rId11"/>
    <p:sldId id="314" r:id="rId12"/>
    <p:sldId id="315" r:id="rId13"/>
    <p:sldId id="338" r:id="rId14"/>
    <p:sldId id="277" r:id="rId15"/>
    <p:sldId id="359" r:id="rId16"/>
    <p:sldId id="358" r:id="rId17"/>
    <p:sldId id="357" r:id="rId18"/>
    <p:sldId id="323" r:id="rId19"/>
    <p:sldId id="32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B" initials="KEB" lastIdx="2" clrIdx="0">
    <p:extLst>
      <p:ext uri="{19B8F6BF-5375-455C-9EA6-DF929625EA0E}">
        <p15:presenceInfo xmlns:p15="http://schemas.microsoft.com/office/powerpoint/2012/main" userId="KE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5" autoAdjust="0"/>
    <p:restoredTop sz="93404" autoAdjust="0"/>
  </p:normalViewPr>
  <p:slideViewPr>
    <p:cSldViewPr>
      <p:cViewPr>
        <p:scale>
          <a:sx n="66" d="100"/>
          <a:sy n="66" d="100"/>
        </p:scale>
        <p:origin x="1412" y="1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35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82690-15C6-48D1-AE28-D89BD559574C}" type="doc">
      <dgm:prSet loTypeId="urn:microsoft.com/office/officeart/2008/layout/CircularPictureCallout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8B8AD9-9E95-4DA6-A5CB-F0E2796C08C1}">
      <dgm:prSet custT="1"/>
      <dgm:spPr/>
      <dgm:t>
        <a:bodyPr/>
        <a:lstStyle/>
        <a:p>
          <a:endParaRPr lang="en-US" sz="5400">
            <a:latin typeface="Palatino Linotype" panose="02040502050505030304" pitchFamily="18" charset="0"/>
          </a:endParaRPr>
        </a:p>
      </dgm:t>
    </dgm:pt>
    <dgm:pt modelId="{6B0CEFEE-7474-46D0-BDE8-B165A8C8BA4A}" type="parTrans" cxnId="{80719AB6-9C00-472B-BD68-F9B282A523F6}">
      <dgm:prSet/>
      <dgm:spPr/>
      <dgm:t>
        <a:bodyPr/>
        <a:lstStyle/>
        <a:p>
          <a:endParaRPr lang="en-US"/>
        </a:p>
      </dgm:t>
    </dgm:pt>
    <dgm:pt modelId="{96C01A93-CAD1-4E06-B8C3-D66954B788A5}" type="sibTrans" cxnId="{80719AB6-9C00-472B-BD68-F9B282A523F6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EBD9A7D-1185-4390-8AA6-C7F8F2C6B8A7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Damian</a:t>
          </a:r>
        </a:p>
      </dgm:t>
    </dgm:pt>
    <dgm:pt modelId="{61E317F9-2836-4265-8451-CD846DD17E02}" type="parTrans" cxnId="{68D266B8-5F20-4C2F-8ED5-E824EDACE388}">
      <dgm:prSet/>
      <dgm:spPr/>
      <dgm:t>
        <a:bodyPr/>
        <a:lstStyle/>
        <a:p>
          <a:endParaRPr lang="en-US"/>
        </a:p>
      </dgm:t>
    </dgm:pt>
    <dgm:pt modelId="{E0A49914-EE09-4021-84FF-3F5F905B3E5C}" type="sibTrans" cxnId="{68D266B8-5F20-4C2F-8ED5-E824EDACE388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26A002-BF01-4573-B9A3-0BE8B3C8B789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John</a:t>
          </a:r>
        </a:p>
      </dgm:t>
    </dgm:pt>
    <dgm:pt modelId="{40C53A68-5BD9-4606-BD56-432EE78ADECA}" type="parTrans" cxnId="{CAFB94B9-B704-4517-BCCB-D5A7F17CDE6C}">
      <dgm:prSet/>
      <dgm:spPr/>
      <dgm:t>
        <a:bodyPr/>
        <a:lstStyle/>
        <a:p>
          <a:endParaRPr lang="en-US"/>
        </a:p>
      </dgm:t>
    </dgm:pt>
    <dgm:pt modelId="{60F2A70C-B546-48FB-A7BB-997218BB3FF3}" type="sibTrans" cxnId="{CAFB94B9-B704-4517-BCCB-D5A7F17CDE6C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168EB2-3EC8-48D5-8816-A4E610E6B5A7}" type="pres">
      <dgm:prSet presAssocID="{A9D82690-15C6-48D1-AE28-D89BD559574C}" presName="Name0" presStyleCnt="0">
        <dgm:presLayoutVars>
          <dgm:chMax val="7"/>
          <dgm:chPref val="7"/>
          <dgm:dir/>
        </dgm:presLayoutVars>
      </dgm:prSet>
      <dgm:spPr/>
    </dgm:pt>
    <dgm:pt modelId="{FCF71DD9-E4CC-4D73-B0AB-AA2A9401A1A5}" type="pres">
      <dgm:prSet presAssocID="{A9D82690-15C6-48D1-AE28-D89BD559574C}" presName="Name1" presStyleCnt="0"/>
      <dgm:spPr/>
    </dgm:pt>
    <dgm:pt modelId="{16B2C653-3720-4FE5-BEED-8D688E3D5FFB}" type="pres">
      <dgm:prSet presAssocID="{96C01A93-CAD1-4E06-B8C3-D66954B788A5}" presName="picture_1" presStyleCnt="0"/>
      <dgm:spPr/>
    </dgm:pt>
    <dgm:pt modelId="{16D155F0-96AC-47C9-A388-A33363FB55D0}" type="pres">
      <dgm:prSet presAssocID="{96C01A93-CAD1-4E06-B8C3-D66954B788A5}" presName="pictureRepeatNode" presStyleLbl="alignImgPlace1" presStyleIdx="0" presStyleCnt="3"/>
      <dgm:spPr/>
    </dgm:pt>
    <dgm:pt modelId="{4BE54D69-1EF5-4965-AC50-AB2962B5F908}" type="pres">
      <dgm:prSet presAssocID="{BD8B8AD9-9E95-4DA6-A5CB-F0E2796C08C1}" presName="text_1" presStyleLbl="node1" presStyleIdx="0" presStyleCnt="0">
        <dgm:presLayoutVars>
          <dgm:bulletEnabled val="1"/>
        </dgm:presLayoutVars>
      </dgm:prSet>
      <dgm:spPr/>
    </dgm:pt>
    <dgm:pt modelId="{2A18183A-38D9-4DAF-96F9-35F912765392}" type="pres">
      <dgm:prSet presAssocID="{E0A49914-EE09-4021-84FF-3F5F905B3E5C}" presName="picture_2" presStyleCnt="0"/>
      <dgm:spPr/>
    </dgm:pt>
    <dgm:pt modelId="{2E35917F-524B-4310-821A-7551079A8094}" type="pres">
      <dgm:prSet presAssocID="{E0A49914-EE09-4021-84FF-3F5F905B3E5C}" presName="pictureRepeatNode" presStyleLbl="alignImgPlace1" presStyleIdx="1" presStyleCnt="3"/>
      <dgm:spPr/>
    </dgm:pt>
    <dgm:pt modelId="{55F38AED-E387-45F7-89E3-D7B22D31087E}" type="pres">
      <dgm:prSet presAssocID="{3EBD9A7D-1185-4390-8AA6-C7F8F2C6B8A7}" presName="line_2" presStyleLbl="parChTrans1D1" presStyleIdx="0" presStyleCnt="2"/>
      <dgm:spPr/>
    </dgm:pt>
    <dgm:pt modelId="{6173E4DF-9070-4FA7-AF54-41376000B5A9}" type="pres">
      <dgm:prSet presAssocID="{3EBD9A7D-1185-4390-8AA6-C7F8F2C6B8A7}" presName="textparent_2" presStyleLbl="node1" presStyleIdx="0" presStyleCnt="0"/>
      <dgm:spPr/>
    </dgm:pt>
    <dgm:pt modelId="{E2F67E02-82F6-4025-8952-10F618548C97}" type="pres">
      <dgm:prSet presAssocID="{3EBD9A7D-1185-4390-8AA6-C7F8F2C6B8A7}" presName="text_2" presStyleLbl="revTx" presStyleIdx="0" presStyleCnt="2">
        <dgm:presLayoutVars>
          <dgm:bulletEnabled val="1"/>
        </dgm:presLayoutVars>
      </dgm:prSet>
      <dgm:spPr/>
    </dgm:pt>
    <dgm:pt modelId="{16F5F936-7EB7-4AC5-A3FF-B54EDF7C3436}" type="pres">
      <dgm:prSet presAssocID="{60F2A70C-B546-48FB-A7BB-997218BB3FF3}" presName="picture_3" presStyleCnt="0"/>
      <dgm:spPr/>
    </dgm:pt>
    <dgm:pt modelId="{AB7F592F-0B5A-4399-BE83-D0AD8CA3AFC9}" type="pres">
      <dgm:prSet presAssocID="{60F2A70C-B546-48FB-A7BB-997218BB3FF3}" presName="pictureRepeatNode" presStyleLbl="alignImgPlace1" presStyleIdx="2" presStyleCnt="3"/>
      <dgm:spPr/>
    </dgm:pt>
    <dgm:pt modelId="{B0294698-14B8-445E-9F46-56CEF9781356}" type="pres">
      <dgm:prSet presAssocID="{8426A002-BF01-4573-B9A3-0BE8B3C8B789}" presName="line_3" presStyleLbl="parChTrans1D1" presStyleIdx="1" presStyleCnt="2"/>
      <dgm:spPr/>
    </dgm:pt>
    <dgm:pt modelId="{7612808D-C4D3-4F56-BC4F-10834AFE6C55}" type="pres">
      <dgm:prSet presAssocID="{8426A002-BF01-4573-B9A3-0BE8B3C8B789}" presName="textparent_3" presStyleLbl="node1" presStyleIdx="0" presStyleCnt="0"/>
      <dgm:spPr/>
    </dgm:pt>
    <dgm:pt modelId="{C5030200-32F1-4402-A17D-1EDE95F98917}" type="pres">
      <dgm:prSet presAssocID="{8426A002-BF01-4573-B9A3-0BE8B3C8B789}" presName="text_3" presStyleLbl="revTx" presStyleIdx="1" presStyleCnt="2">
        <dgm:presLayoutVars>
          <dgm:bulletEnabled val="1"/>
        </dgm:presLayoutVars>
      </dgm:prSet>
      <dgm:spPr/>
    </dgm:pt>
  </dgm:ptLst>
  <dgm:cxnLst>
    <dgm:cxn modelId="{E814AD0D-731C-44C1-8395-A83C2D5F88E3}" type="presOf" srcId="{A9D82690-15C6-48D1-AE28-D89BD559574C}" destId="{C9168EB2-3EC8-48D5-8816-A4E610E6B5A7}" srcOrd="0" destOrd="0" presId="urn:microsoft.com/office/officeart/2008/layout/CircularPictureCallout"/>
    <dgm:cxn modelId="{D3663E25-105B-4129-9493-578458F8D067}" type="presOf" srcId="{8426A002-BF01-4573-B9A3-0BE8B3C8B789}" destId="{C5030200-32F1-4402-A17D-1EDE95F98917}" srcOrd="0" destOrd="0" presId="urn:microsoft.com/office/officeart/2008/layout/CircularPictureCallout"/>
    <dgm:cxn modelId="{9D4EE72E-D65F-4381-AB27-878182231E66}" type="presOf" srcId="{BD8B8AD9-9E95-4DA6-A5CB-F0E2796C08C1}" destId="{4BE54D69-1EF5-4965-AC50-AB2962B5F908}" srcOrd="0" destOrd="0" presId="urn:microsoft.com/office/officeart/2008/layout/CircularPictureCallout"/>
    <dgm:cxn modelId="{6C64F43C-313F-4602-8085-AF3D471FA0F4}" type="presOf" srcId="{96C01A93-CAD1-4E06-B8C3-D66954B788A5}" destId="{16D155F0-96AC-47C9-A388-A33363FB55D0}" srcOrd="0" destOrd="0" presId="urn:microsoft.com/office/officeart/2008/layout/CircularPictureCallout"/>
    <dgm:cxn modelId="{8F801E54-E0D2-4997-A9DA-16FC6450ACE2}" type="presOf" srcId="{60F2A70C-B546-48FB-A7BB-997218BB3FF3}" destId="{AB7F592F-0B5A-4399-BE83-D0AD8CA3AFC9}" srcOrd="0" destOrd="0" presId="urn:microsoft.com/office/officeart/2008/layout/CircularPictureCallout"/>
    <dgm:cxn modelId="{4F5E3274-4067-45CB-844E-A666B1A5E24F}" type="presOf" srcId="{E0A49914-EE09-4021-84FF-3F5F905B3E5C}" destId="{2E35917F-524B-4310-821A-7551079A8094}" srcOrd="0" destOrd="0" presId="urn:microsoft.com/office/officeart/2008/layout/CircularPictureCallout"/>
    <dgm:cxn modelId="{80719AB6-9C00-472B-BD68-F9B282A523F6}" srcId="{A9D82690-15C6-48D1-AE28-D89BD559574C}" destId="{BD8B8AD9-9E95-4DA6-A5CB-F0E2796C08C1}" srcOrd="0" destOrd="0" parTransId="{6B0CEFEE-7474-46D0-BDE8-B165A8C8BA4A}" sibTransId="{96C01A93-CAD1-4E06-B8C3-D66954B788A5}"/>
    <dgm:cxn modelId="{68D266B8-5F20-4C2F-8ED5-E824EDACE388}" srcId="{A9D82690-15C6-48D1-AE28-D89BD559574C}" destId="{3EBD9A7D-1185-4390-8AA6-C7F8F2C6B8A7}" srcOrd="1" destOrd="0" parTransId="{61E317F9-2836-4265-8451-CD846DD17E02}" sibTransId="{E0A49914-EE09-4021-84FF-3F5F905B3E5C}"/>
    <dgm:cxn modelId="{CAFB94B9-B704-4517-BCCB-D5A7F17CDE6C}" srcId="{A9D82690-15C6-48D1-AE28-D89BD559574C}" destId="{8426A002-BF01-4573-B9A3-0BE8B3C8B789}" srcOrd="2" destOrd="0" parTransId="{40C53A68-5BD9-4606-BD56-432EE78ADECA}" sibTransId="{60F2A70C-B546-48FB-A7BB-997218BB3FF3}"/>
    <dgm:cxn modelId="{2F4A62BA-F02E-4AAB-8BE1-A0CB1C2186B2}" type="presOf" srcId="{3EBD9A7D-1185-4390-8AA6-C7F8F2C6B8A7}" destId="{E2F67E02-82F6-4025-8952-10F618548C97}" srcOrd="0" destOrd="0" presId="urn:microsoft.com/office/officeart/2008/layout/CircularPictureCallout"/>
    <dgm:cxn modelId="{9E513133-12B8-42AC-93EA-7A8AB5007D45}" type="presParOf" srcId="{C9168EB2-3EC8-48D5-8816-A4E610E6B5A7}" destId="{FCF71DD9-E4CC-4D73-B0AB-AA2A9401A1A5}" srcOrd="0" destOrd="0" presId="urn:microsoft.com/office/officeart/2008/layout/CircularPictureCallout"/>
    <dgm:cxn modelId="{84AC9099-A0F3-456D-809B-FA1047F645C7}" type="presParOf" srcId="{FCF71DD9-E4CC-4D73-B0AB-AA2A9401A1A5}" destId="{16B2C653-3720-4FE5-BEED-8D688E3D5FFB}" srcOrd="0" destOrd="0" presId="urn:microsoft.com/office/officeart/2008/layout/CircularPictureCallout"/>
    <dgm:cxn modelId="{0AA5AD01-7202-48C6-A2A5-207D42C7C105}" type="presParOf" srcId="{16B2C653-3720-4FE5-BEED-8D688E3D5FFB}" destId="{16D155F0-96AC-47C9-A388-A33363FB55D0}" srcOrd="0" destOrd="0" presId="urn:microsoft.com/office/officeart/2008/layout/CircularPictureCallout"/>
    <dgm:cxn modelId="{6EA0622E-661A-4BA8-9D47-D2EF0F334869}" type="presParOf" srcId="{FCF71DD9-E4CC-4D73-B0AB-AA2A9401A1A5}" destId="{4BE54D69-1EF5-4965-AC50-AB2962B5F908}" srcOrd="1" destOrd="0" presId="urn:microsoft.com/office/officeart/2008/layout/CircularPictureCallout"/>
    <dgm:cxn modelId="{C7097D2F-56A5-4B89-8613-A21E54E320FE}" type="presParOf" srcId="{FCF71DD9-E4CC-4D73-B0AB-AA2A9401A1A5}" destId="{2A18183A-38D9-4DAF-96F9-35F912765392}" srcOrd="2" destOrd="0" presId="urn:microsoft.com/office/officeart/2008/layout/CircularPictureCallout"/>
    <dgm:cxn modelId="{8CD21CB8-C658-4F62-8E31-1FF13D9E67E7}" type="presParOf" srcId="{2A18183A-38D9-4DAF-96F9-35F912765392}" destId="{2E35917F-524B-4310-821A-7551079A8094}" srcOrd="0" destOrd="0" presId="urn:microsoft.com/office/officeart/2008/layout/CircularPictureCallout"/>
    <dgm:cxn modelId="{B0E11B5B-B5CB-442F-A482-D0D253DBF6A9}" type="presParOf" srcId="{FCF71DD9-E4CC-4D73-B0AB-AA2A9401A1A5}" destId="{55F38AED-E387-45F7-89E3-D7B22D31087E}" srcOrd="3" destOrd="0" presId="urn:microsoft.com/office/officeart/2008/layout/CircularPictureCallout"/>
    <dgm:cxn modelId="{C3188A9A-313F-4DB0-B01C-AE9F39AC8A16}" type="presParOf" srcId="{FCF71DD9-E4CC-4D73-B0AB-AA2A9401A1A5}" destId="{6173E4DF-9070-4FA7-AF54-41376000B5A9}" srcOrd="4" destOrd="0" presId="urn:microsoft.com/office/officeart/2008/layout/CircularPictureCallout"/>
    <dgm:cxn modelId="{7F07ADD3-2623-4FA3-AD30-48F481E55E9C}" type="presParOf" srcId="{6173E4DF-9070-4FA7-AF54-41376000B5A9}" destId="{E2F67E02-82F6-4025-8952-10F618548C97}" srcOrd="0" destOrd="0" presId="urn:microsoft.com/office/officeart/2008/layout/CircularPictureCallout"/>
    <dgm:cxn modelId="{CB19CBE5-27F5-4CF7-B875-6F8CAAA83ADC}" type="presParOf" srcId="{FCF71DD9-E4CC-4D73-B0AB-AA2A9401A1A5}" destId="{16F5F936-7EB7-4AC5-A3FF-B54EDF7C3436}" srcOrd="5" destOrd="0" presId="urn:microsoft.com/office/officeart/2008/layout/CircularPictureCallout"/>
    <dgm:cxn modelId="{144F68E3-FB4F-4670-B962-F696EED48FD6}" type="presParOf" srcId="{16F5F936-7EB7-4AC5-A3FF-B54EDF7C3436}" destId="{AB7F592F-0B5A-4399-BE83-D0AD8CA3AFC9}" srcOrd="0" destOrd="0" presId="urn:microsoft.com/office/officeart/2008/layout/CircularPictureCallout"/>
    <dgm:cxn modelId="{47E8E2F4-2293-4F05-A93D-A0319A0E45B9}" type="presParOf" srcId="{FCF71DD9-E4CC-4D73-B0AB-AA2A9401A1A5}" destId="{B0294698-14B8-445E-9F46-56CEF9781356}" srcOrd="6" destOrd="0" presId="urn:microsoft.com/office/officeart/2008/layout/CircularPictureCallout"/>
    <dgm:cxn modelId="{902749B2-C24C-4F38-9348-7E9518D90980}" type="presParOf" srcId="{FCF71DD9-E4CC-4D73-B0AB-AA2A9401A1A5}" destId="{7612808D-C4D3-4F56-BC4F-10834AFE6C55}" srcOrd="7" destOrd="0" presId="urn:microsoft.com/office/officeart/2008/layout/CircularPictureCallout"/>
    <dgm:cxn modelId="{B6744677-1340-417C-855D-45D2F82A3702}" type="presParOf" srcId="{7612808D-C4D3-4F56-BC4F-10834AFE6C55}" destId="{C5030200-32F1-4402-A17D-1EDE95F9891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7FBA-1E1E-4C3A-A0A8-4DBF5435023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E1B573-9120-4A3F-8CAC-609D315499C2}">
      <dgm:prSet phldrT="[Text]" custT="1"/>
      <dgm:spPr/>
      <dgm:t>
        <a:bodyPr/>
        <a:lstStyle/>
        <a:p>
          <a:r>
            <a:rPr lang="en-US" sz="2800" dirty="0"/>
            <a:t>St. Constance:</a:t>
          </a:r>
          <a:br>
            <a:rPr lang="en-US" sz="2800" dirty="0"/>
          </a:br>
          <a:r>
            <a:rPr lang="en-US" sz="2800" dirty="0"/>
            <a:t>November #4</a:t>
          </a:r>
        </a:p>
      </dgm:t>
    </dgm:pt>
    <dgm:pt modelId="{7D87652F-02F9-4A62-B496-869068116BC8}" type="parTrans" cxnId="{C43C7DCB-5F25-4353-9E33-FFD7563192A2}">
      <dgm:prSet/>
      <dgm:spPr/>
      <dgm:t>
        <a:bodyPr/>
        <a:lstStyle/>
        <a:p>
          <a:endParaRPr lang="en-US"/>
        </a:p>
      </dgm:t>
    </dgm:pt>
    <dgm:pt modelId="{C7DD5080-9EB2-45CC-9A57-4902365E2501}" type="sibTrans" cxnId="{C43C7DCB-5F25-4353-9E33-FFD7563192A2}">
      <dgm:prSet/>
      <dgm:spPr/>
      <dgm:t>
        <a:bodyPr/>
        <a:lstStyle/>
        <a:p>
          <a:endParaRPr lang="en-US"/>
        </a:p>
      </dgm:t>
    </dgm:pt>
    <dgm:pt modelId="{9E3EFC51-DB6B-4EE3-9C12-73D0C3F7066B}">
      <dgm:prSet phldrT="[Text]" custT="1"/>
      <dgm:spPr/>
      <dgm:t>
        <a:bodyPr/>
        <a:lstStyle/>
        <a:p>
          <a:r>
            <a:rPr lang="en-US" sz="2000" dirty="0"/>
            <a:t>Lesson: Diversification</a:t>
          </a:r>
        </a:p>
      </dgm:t>
    </dgm:pt>
    <dgm:pt modelId="{3F138B87-3B0F-45FA-808C-DDE9CF811829}" type="parTrans" cxnId="{480570BD-3C6D-49BE-A946-BC811AFB0D94}">
      <dgm:prSet/>
      <dgm:spPr/>
      <dgm:t>
        <a:bodyPr/>
        <a:lstStyle/>
        <a:p>
          <a:endParaRPr lang="en-US"/>
        </a:p>
      </dgm:t>
    </dgm:pt>
    <dgm:pt modelId="{34B68F5D-DB18-48EC-9B6C-6AED8143CBFA}" type="sibTrans" cxnId="{480570BD-3C6D-49BE-A946-BC811AFB0D94}">
      <dgm:prSet/>
      <dgm:spPr/>
      <dgm:t>
        <a:bodyPr/>
        <a:lstStyle/>
        <a:p>
          <a:endParaRPr lang="en-US"/>
        </a:p>
      </dgm:t>
    </dgm:pt>
    <dgm:pt modelId="{7C987E66-1921-4787-86E4-2A4BADBD9FEB}">
      <dgm:prSet phldrT="[Text]" custT="1"/>
      <dgm:spPr/>
      <dgm:t>
        <a:bodyPr/>
        <a:lstStyle/>
        <a:p>
          <a:r>
            <a:rPr lang="en-US" sz="2000" dirty="0"/>
            <a:t>HW Review + Watch Lists</a:t>
          </a:r>
        </a:p>
      </dgm:t>
    </dgm:pt>
    <dgm:pt modelId="{29D43222-9698-421C-925B-3FD63762705E}" type="parTrans" cxnId="{2AB443DA-DFA2-4679-B122-ED3341236433}">
      <dgm:prSet/>
      <dgm:spPr/>
      <dgm:t>
        <a:bodyPr/>
        <a:lstStyle/>
        <a:p>
          <a:endParaRPr lang="en-US"/>
        </a:p>
      </dgm:t>
    </dgm:pt>
    <dgm:pt modelId="{E9ABA1E3-79B6-49FE-A5C2-B72DB7EC6774}" type="sibTrans" cxnId="{2AB443DA-DFA2-4679-B122-ED3341236433}">
      <dgm:prSet/>
      <dgm:spPr/>
      <dgm:t>
        <a:bodyPr/>
        <a:lstStyle/>
        <a:p>
          <a:endParaRPr lang="en-US"/>
        </a:p>
      </dgm:t>
    </dgm:pt>
    <dgm:pt modelId="{91FE637D-AA98-4654-87F9-FD7DBB4239CE}">
      <dgm:prSet phldrT="[Text]" custT="1"/>
      <dgm:spPr/>
      <dgm:t>
        <a:bodyPr/>
        <a:lstStyle/>
        <a:p>
          <a:endParaRPr lang="en-US" sz="2000" dirty="0"/>
        </a:p>
      </dgm:t>
    </dgm:pt>
    <dgm:pt modelId="{39B9150B-2BD9-4F16-B9EF-9F0EE313E66D}" type="parTrans" cxnId="{305BCE9E-7AF1-4296-92E5-BF21BB5C5A49}">
      <dgm:prSet/>
      <dgm:spPr/>
      <dgm:t>
        <a:bodyPr/>
        <a:lstStyle/>
        <a:p>
          <a:endParaRPr lang="en-US"/>
        </a:p>
      </dgm:t>
    </dgm:pt>
    <dgm:pt modelId="{E7D5EC72-4FE6-4E9D-8D6D-C8035C56423E}" type="sibTrans" cxnId="{305BCE9E-7AF1-4296-92E5-BF21BB5C5A49}">
      <dgm:prSet/>
      <dgm:spPr/>
      <dgm:t>
        <a:bodyPr/>
        <a:lstStyle/>
        <a:p>
          <a:endParaRPr lang="en-US"/>
        </a:p>
      </dgm:t>
    </dgm:pt>
    <dgm:pt modelId="{B381D59A-B86B-4686-A0B5-BD0E820BF177}" type="pres">
      <dgm:prSet presAssocID="{FF137FBA-1E1E-4C3A-A0A8-4DBF54350231}" presName="Name0" presStyleCnt="0">
        <dgm:presLayoutVars>
          <dgm:dir/>
          <dgm:animLvl val="lvl"/>
          <dgm:resizeHandles/>
        </dgm:presLayoutVars>
      </dgm:prSet>
      <dgm:spPr/>
    </dgm:pt>
    <dgm:pt modelId="{8FF0BC95-065F-40B7-AF91-19884A83059A}" type="pres">
      <dgm:prSet presAssocID="{FEE1B573-9120-4A3F-8CAC-609D315499C2}" presName="linNode" presStyleCnt="0"/>
      <dgm:spPr/>
    </dgm:pt>
    <dgm:pt modelId="{BA4E2730-2FFF-4652-BBDA-0EEE06D214D8}" type="pres">
      <dgm:prSet presAssocID="{FEE1B573-9120-4A3F-8CAC-609D315499C2}" presName="parentShp" presStyleLbl="node1" presStyleIdx="0" presStyleCnt="1" custScaleX="97929" custLinFactY="-17807" custLinFactNeighborX="792" custLinFactNeighborY="-100000">
        <dgm:presLayoutVars>
          <dgm:bulletEnabled val="1"/>
        </dgm:presLayoutVars>
      </dgm:prSet>
      <dgm:spPr/>
    </dgm:pt>
    <dgm:pt modelId="{3450E037-CC0E-4E50-889F-428FA30A62C1}" type="pres">
      <dgm:prSet presAssocID="{FEE1B573-9120-4A3F-8CAC-609D315499C2}" presName="childShp" presStyleLbl="bgAccFollowNode1" presStyleIdx="0" presStyleCnt="1" custLinFactNeighborX="4355" custLinFactNeighborY="-18145">
        <dgm:presLayoutVars>
          <dgm:bulletEnabled val="1"/>
        </dgm:presLayoutVars>
      </dgm:prSet>
      <dgm:spPr/>
    </dgm:pt>
  </dgm:ptLst>
  <dgm:cxnLst>
    <dgm:cxn modelId="{31129940-19FC-4D4F-8F3A-A249B0E09A1C}" type="presOf" srcId="{91FE637D-AA98-4654-87F9-FD7DBB4239CE}" destId="{3450E037-CC0E-4E50-889F-428FA30A62C1}" srcOrd="0" destOrd="0" presId="urn:microsoft.com/office/officeart/2005/8/layout/vList6"/>
    <dgm:cxn modelId="{305BCE9E-7AF1-4296-92E5-BF21BB5C5A49}" srcId="{FEE1B573-9120-4A3F-8CAC-609D315499C2}" destId="{91FE637D-AA98-4654-87F9-FD7DBB4239CE}" srcOrd="0" destOrd="0" parTransId="{39B9150B-2BD9-4F16-B9EF-9F0EE313E66D}" sibTransId="{E7D5EC72-4FE6-4E9D-8D6D-C8035C56423E}"/>
    <dgm:cxn modelId="{480570BD-3C6D-49BE-A946-BC811AFB0D94}" srcId="{FEE1B573-9120-4A3F-8CAC-609D315499C2}" destId="{9E3EFC51-DB6B-4EE3-9C12-73D0C3F7066B}" srcOrd="2" destOrd="0" parTransId="{3F138B87-3B0F-45FA-808C-DDE9CF811829}" sibTransId="{34B68F5D-DB18-48EC-9B6C-6AED8143CBFA}"/>
    <dgm:cxn modelId="{1E5777BD-4E2D-4AA3-936F-0DD4B68D421D}" type="presOf" srcId="{FEE1B573-9120-4A3F-8CAC-609D315499C2}" destId="{BA4E2730-2FFF-4652-BBDA-0EEE06D214D8}" srcOrd="0" destOrd="0" presId="urn:microsoft.com/office/officeart/2005/8/layout/vList6"/>
    <dgm:cxn modelId="{9148B2C8-BDF5-4686-9755-CE8AB8126DFB}" type="presOf" srcId="{9E3EFC51-DB6B-4EE3-9C12-73D0C3F7066B}" destId="{3450E037-CC0E-4E50-889F-428FA30A62C1}" srcOrd="0" destOrd="2" presId="urn:microsoft.com/office/officeart/2005/8/layout/vList6"/>
    <dgm:cxn modelId="{C43C7DCB-5F25-4353-9E33-FFD7563192A2}" srcId="{FF137FBA-1E1E-4C3A-A0A8-4DBF54350231}" destId="{FEE1B573-9120-4A3F-8CAC-609D315499C2}" srcOrd="0" destOrd="0" parTransId="{7D87652F-02F9-4A62-B496-869068116BC8}" sibTransId="{C7DD5080-9EB2-45CC-9A57-4902365E2501}"/>
    <dgm:cxn modelId="{2AB443DA-DFA2-4679-B122-ED3341236433}" srcId="{FEE1B573-9120-4A3F-8CAC-609D315499C2}" destId="{7C987E66-1921-4787-86E4-2A4BADBD9FEB}" srcOrd="1" destOrd="0" parTransId="{29D43222-9698-421C-925B-3FD63762705E}" sibTransId="{E9ABA1E3-79B6-49FE-A5C2-B72DB7EC6774}"/>
    <dgm:cxn modelId="{8911D0E8-E200-46CC-B5FC-3A72F9EA672C}" type="presOf" srcId="{7C987E66-1921-4787-86E4-2A4BADBD9FEB}" destId="{3450E037-CC0E-4E50-889F-428FA30A62C1}" srcOrd="0" destOrd="1" presId="urn:microsoft.com/office/officeart/2005/8/layout/vList6"/>
    <dgm:cxn modelId="{73C431F2-200D-4C16-8AE5-76E6CF7A9247}" type="presOf" srcId="{FF137FBA-1E1E-4C3A-A0A8-4DBF54350231}" destId="{B381D59A-B86B-4686-A0B5-BD0E820BF177}" srcOrd="0" destOrd="0" presId="urn:microsoft.com/office/officeart/2005/8/layout/vList6"/>
    <dgm:cxn modelId="{2AEB573F-0811-4FBA-8554-CAE3ABE1F751}" type="presParOf" srcId="{B381D59A-B86B-4686-A0B5-BD0E820BF177}" destId="{8FF0BC95-065F-40B7-AF91-19884A83059A}" srcOrd="0" destOrd="0" presId="urn:microsoft.com/office/officeart/2005/8/layout/vList6"/>
    <dgm:cxn modelId="{F8291246-80FB-459F-AF75-68EACCC889C2}" type="presParOf" srcId="{8FF0BC95-065F-40B7-AF91-19884A83059A}" destId="{BA4E2730-2FFF-4652-BBDA-0EEE06D214D8}" srcOrd="0" destOrd="0" presId="urn:microsoft.com/office/officeart/2005/8/layout/vList6"/>
    <dgm:cxn modelId="{62808DCD-4992-4F6F-B9E7-5F96F8C08888}" type="presParOf" srcId="{8FF0BC95-065F-40B7-AF91-19884A83059A}" destId="{3450E037-CC0E-4E50-889F-428FA30A62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4698-14B8-445E-9F46-56CEF9781356}">
      <dsp:nvSpPr>
        <dsp:cNvPr id="0" name=""/>
        <dsp:cNvSpPr/>
      </dsp:nvSpPr>
      <dsp:spPr>
        <a:xfrm>
          <a:off x="2289747" y="3118322"/>
          <a:ext cx="344454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8AED-E387-45F7-89E3-D7B22D31087E}">
      <dsp:nvSpPr>
        <dsp:cNvPr id="0" name=""/>
        <dsp:cNvSpPr/>
      </dsp:nvSpPr>
      <dsp:spPr>
        <a:xfrm>
          <a:off x="2289747" y="719612"/>
          <a:ext cx="344454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55F0-96AC-47C9-A388-A33363FB55D0}">
      <dsp:nvSpPr>
        <dsp:cNvPr id="0" name=""/>
        <dsp:cNvSpPr/>
      </dsp:nvSpPr>
      <dsp:spPr>
        <a:xfrm>
          <a:off x="370780" y="0"/>
          <a:ext cx="3837935" cy="383793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E54D69-1EF5-4965-AC50-AB2962B5F908}">
      <dsp:nvSpPr>
        <dsp:cNvPr id="0" name=""/>
        <dsp:cNvSpPr/>
      </dsp:nvSpPr>
      <dsp:spPr>
        <a:xfrm>
          <a:off x="1061608" y="2037943"/>
          <a:ext cx="2456278" cy="12665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>
            <a:latin typeface="Palatino Linotype" panose="02040502050505030304" pitchFamily="18" charset="0"/>
          </a:endParaRPr>
        </a:p>
      </dsp:txBody>
      <dsp:txXfrm>
        <a:off x="1061608" y="2037943"/>
        <a:ext cx="2456278" cy="1266518"/>
      </dsp:txXfrm>
    </dsp:sp>
    <dsp:sp modelId="{2E35917F-524B-4310-821A-7551079A8094}">
      <dsp:nvSpPr>
        <dsp:cNvPr id="0" name=""/>
        <dsp:cNvSpPr/>
      </dsp:nvSpPr>
      <dsp:spPr>
        <a:xfrm>
          <a:off x="5014681" y="0"/>
          <a:ext cx="1439225" cy="1439225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F67E02-82F6-4025-8952-10F618548C97}">
      <dsp:nvSpPr>
        <dsp:cNvPr id="0" name=""/>
        <dsp:cNvSpPr/>
      </dsp:nvSpPr>
      <dsp:spPr>
        <a:xfrm>
          <a:off x="6453907" y="0"/>
          <a:ext cx="2554262" cy="143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Damian</a:t>
          </a:r>
        </a:p>
      </dsp:txBody>
      <dsp:txXfrm>
        <a:off x="6453907" y="0"/>
        <a:ext cx="2554262" cy="1439225"/>
      </dsp:txXfrm>
    </dsp:sp>
    <dsp:sp modelId="{AB7F592F-0B5A-4399-BE83-D0AD8CA3AFC9}">
      <dsp:nvSpPr>
        <dsp:cNvPr id="0" name=""/>
        <dsp:cNvSpPr/>
      </dsp:nvSpPr>
      <dsp:spPr>
        <a:xfrm>
          <a:off x="5014681" y="2398709"/>
          <a:ext cx="1439225" cy="1439225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030200-32F1-4402-A17D-1EDE95F98917}">
      <dsp:nvSpPr>
        <dsp:cNvPr id="0" name=""/>
        <dsp:cNvSpPr/>
      </dsp:nvSpPr>
      <dsp:spPr>
        <a:xfrm>
          <a:off x="6453907" y="2398709"/>
          <a:ext cx="1627312" cy="143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John</a:t>
          </a:r>
        </a:p>
      </dsp:txBody>
      <dsp:txXfrm>
        <a:off x="6453907" y="2398709"/>
        <a:ext cx="1627312" cy="1439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E037-CC0E-4E50-889F-428FA30A62C1}">
      <dsp:nvSpPr>
        <dsp:cNvPr id="0" name=""/>
        <dsp:cNvSpPr/>
      </dsp:nvSpPr>
      <dsp:spPr>
        <a:xfrm>
          <a:off x="2805316" y="0"/>
          <a:ext cx="4207975" cy="1830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HW Review + Watch Lists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Lesson: Diversification</a:t>
          </a:r>
        </a:p>
      </dsp:txBody>
      <dsp:txXfrm>
        <a:off x="2805316" y="228789"/>
        <a:ext cx="3521608" cy="1372734"/>
      </dsp:txXfrm>
    </dsp:sp>
    <dsp:sp modelId="{BA4E2730-2FFF-4652-BBDA-0EEE06D214D8}">
      <dsp:nvSpPr>
        <dsp:cNvPr id="0" name=""/>
        <dsp:cNvSpPr/>
      </dsp:nvSpPr>
      <dsp:spPr>
        <a:xfrm>
          <a:off x="62376" y="0"/>
          <a:ext cx="2747218" cy="1830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St. Constance:</a:t>
          </a:r>
          <a:br>
            <a:rPr lang="en-US" sz="2800" kern="1200" dirty="0"/>
          </a:br>
          <a:r>
            <a:rPr lang="en-US" sz="2800" kern="1200" dirty="0"/>
            <a:t>November #4</a:t>
          </a:r>
        </a:p>
      </dsp:txBody>
      <dsp:txXfrm>
        <a:off x="151724" y="89348"/>
        <a:ext cx="2568522" cy="1651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8352B-2FE9-477E-A6AB-A9B67C38BFC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61FE7-F0B4-4137-9400-A8BCA7D72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7196-D9B7-47E9-9F37-01193FAB507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0C60-10C8-4358-8B52-7B24CC5CD4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188" name="Google Shape;1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8/16/18</a:t>
            </a:r>
            <a:endParaRPr dirty="0"/>
          </a:p>
        </p:txBody>
      </p:sp>
      <p:sp>
        <p:nvSpPr>
          <p:cNvPr id="191" name="Google Shape;191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Maintenance</a:t>
            </a:r>
          </a:p>
          <a:p>
            <a:r>
              <a:rPr lang="en-US" dirty="0"/>
              <a:t>A wide variety of investments is less risky and typically requires less attention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BF90-ADA9-4226-ACB3-B734B62B4A4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3045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882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931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E07-9407-4959-BFFB-A148B8EF0E0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whether this is enough diversification or not.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11/3/2009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92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7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27" name="Google Shape;327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6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20C60-10C8-4358-8B52-7B24CC5CD4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2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to notes activity from Schwab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0C60-10C8-4358-8B52-7B24CC5CD4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7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20C60-10C8-4358-8B52-7B24CC5CD4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BF90-ADA9-4226-ACB3-B734B62B4A4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BF90-ADA9-4226-ACB3-B734B62B4A4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BF90-ADA9-4226-ACB3-B734B62B4A4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 descr="C:\Users\jguzman\Desktop\bsf_logo_new_48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1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4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1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1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0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6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0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0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7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0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jguzman\Desktop\bsf_logo_new_485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4" y="6262490"/>
            <a:ext cx="7498080" cy="2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SIPCMContentMarking" descr="{&quot;HashCode&quot;:-42076417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BF184643-FD6D-0870-21A3-2DB0BD6149AC}"/>
              </a:ext>
            </a:extLst>
          </p:cNvPr>
          <p:cNvSpPr txBox="1"/>
          <p:nvPr userDrawn="1"/>
        </p:nvSpPr>
        <p:spPr>
          <a:xfrm>
            <a:off x="0" y="6595656"/>
            <a:ext cx="9729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</a:rPr>
              <a:t>NTAC:3NS-20</a:t>
            </a:r>
          </a:p>
        </p:txBody>
      </p:sp>
    </p:spTree>
    <p:extLst>
      <p:ext uri="{BB962C8B-B14F-4D97-AF65-F5344CB8AC3E}">
        <p14:creationId xmlns:p14="http://schemas.microsoft.com/office/powerpoint/2010/main" val="60965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www.youtube.com%2Fwatch%3Fv%3DLU8tubkz_Fg&amp;data=04%7C01%7Csrodriguez%40bigshouldersfund.org%7C8234b9f1f56c4f04fd4e08d96f0fb173%7C5191904bc66a4584a605fd6cdb90e8cc%7C0%7C0%7C637662935483907312%7CUnknown%7CTWFpbGZsb3d8eyJWIjoiMC4wLjAwMDAiLCJQIjoiV2luMzIiLCJBTiI6Ik1haWwiLCJXVCI6Mn0%3D%7C1000&amp;sdata=RKatchlgAmouvkkSqGIsz28KOmc4Vyi3cNfM5TUpIzQ%3D&amp;reserved=0" TargetMode="External"/><Relationship Id="rId2" Type="http://schemas.openxmlformats.org/officeDocument/2006/relationships/hyperlink" Target="https://www.youtube.com/watch?v=LU8tubkz_F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sectorspdrs.com/api/documents/by-fullname/General%20Documents/20%20Years%20of%20the%20SP%20500%20In%20Sect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sectorspdrs.com/api/documents/by-fullname/General%20Documents/20%20Years%20of%20the%20SP%20500%20In%20Secto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/>
        </p:nvSpPr>
        <p:spPr>
          <a:xfrm>
            <a:off x="76200" y="761319"/>
            <a:ext cx="9144000" cy="74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Diversification: </a:t>
            </a:r>
            <a:b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</a:b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Why buy more than one stock?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0" y="186207"/>
            <a:ext cx="9144000" cy="6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Big Shoulders Fund | Stock Market Program 2022-2023</a:t>
            </a:r>
            <a:endParaRPr sz="2800" b="1" dirty="0">
              <a:solidFill>
                <a:srgbClr val="C00000"/>
              </a:solidFill>
            </a:endParaRPr>
          </a:p>
        </p:txBody>
      </p:sp>
      <p:cxnSp>
        <p:nvCxnSpPr>
          <p:cNvPr id="195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31"/>
          <p:cNvSpPr txBox="1"/>
          <p:nvPr/>
        </p:nvSpPr>
        <p:spPr>
          <a:xfrm>
            <a:off x="-207818" y="1924318"/>
            <a:ext cx="9144000" cy="42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4 – December 7, 2023</a:t>
            </a:r>
            <a:endParaRPr dirty="0"/>
          </a:p>
        </p:txBody>
      </p:sp>
      <p:pic>
        <p:nvPicPr>
          <p:cNvPr id="198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80A8C5-9E20-AEF9-3091-1A25B51B2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408564"/>
              </p:ext>
            </p:extLst>
          </p:nvPr>
        </p:nvGraphicFramePr>
        <p:xfrm>
          <a:off x="-442768" y="2348320"/>
          <a:ext cx="9378950" cy="383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Diversification Reduces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Diversification </a:t>
            </a:r>
            <a:r>
              <a:rPr lang="en-US" sz="2000" b="1" dirty="0">
                <a:solidFill>
                  <a:prstClr val="black"/>
                </a:solidFill>
              </a:rPr>
              <a:t>increases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the stability of your portfolio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b="1" dirty="0">
                <a:solidFill>
                  <a:prstClr val="black"/>
                </a:solidFill>
              </a:rPr>
              <a:t>decreases your risk of losing money</a:t>
            </a:r>
            <a:r>
              <a:rPr lang="en-US" sz="2000" dirty="0">
                <a:solidFill>
                  <a:prstClr val="black"/>
                </a:solidFill>
              </a:rPr>
              <a:t> in the event that a single stock (or asset class, sector, or demographic region) decreases in value.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</a:rPr>
              <a:t>What does this mean? 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If you invested all of your money into one company’s stock, but you were very wrong about your expectations and it plunged, you’d lose your money.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When invested in multiple stocks, </a:t>
            </a:r>
            <a:r>
              <a:rPr lang="en-US" sz="2000" b="1" dirty="0">
                <a:solidFill>
                  <a:prstClr val="black"/>
                </a:solidFill>
              </a:rPr>
              <a:t>one stock’s decline has less impact on the entire portfolio.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If you were right all the time, you would not want to diversify. 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No one is right all the time.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3ED26-91F3-F046-A78B-6614EB9B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7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17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Benefits of Diversification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8" y="1080727"/>
            <a:ext cx="8315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Consider two investment portfolios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Portfolio A:  $1000  of Disney stock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Portfolio B:  $500 of Disney stock, $500 of Coca-Cola stock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DIS falls 25%, but KO is flat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What is the ending portfolio value and % return?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F4D7A-4AC1-5748-9519-29A12B67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CEF9CC-A404-A742-BDE3-46BDD0C22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11751"/>
              </p:ext>
            </p:extLst>
          </p:nvPr>
        </p:nvGraphicFramePr>
        <p:xfrm>
          <a:off x="1798566" y="3878329"/>
          <a:ext cx="5937663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25">
                  <a:extLst>
                    <a:ext uri="{9D8B030D-6E8A-4147-A177-3AD203B41FA5}">
                      <a16:colId xmlns:a16="http://schemas.microsoft.com/office/drawing/2014/main" val="1191874918"/>
                    </a:ext>
                  </a:extLst>
                </a:gridCol>
                <a:gridCol w="1707078">
                  <a:extLst>
                    <a:ext uri="{9D8B030D-6E8A-4147-A177-3AD203B41FA5}">
                      <a16:colId xmlns:a16="http://schemas.microsoft.com/office/drawing/2014/main" val="3376604153"/>
                    </a:ext>
                  </a:extLst>
                </a:gridCol>
                <a:gridCol w="1637100">
                  <a:extLst>
                    <a:ext uri="{9D8B030D-6E8A-4147-A177-3AD203B41FA5}">
                      <a16:colId xmlns:a16="http://schemas.microsoft.com/office/drawing/2014/main" val="1463719991"/>
                    </a:ext>
                  </a:extLst>
                </a:gridCol>
                <a:gridCol w="2148160">
                  <a:extLst>
                    <a:ext uri="{9D8B030D-6E8A-4147-A177-3AD203B41FA5}">
                      <a16:colId xmlns:a16="http://schemas.microsoft.com/office/drawing/2014/main" val="86961589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Starting portfolio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Ending portfolio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Gain/loss and %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2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$1000 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$750 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 -$250</a:t>
                      </a:r>
                    </a:p>
                    <a:p>
                      <a:r>
                        <a:rPr lang="en-US" dirty="0"/>
                        <a:t>Return -25%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7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 DIS</a:t>
                      </a:r>
                    </a:p>
                    <a:p>
                      <a:r>
                        <a:rPr lang="en-US" u="sng" dirty="0"/>
                        <a:t>$500 KO</a:t>
                      </a:r>
                    </a:p>
                    <a:p>
                      <a:r>
                        <a:rPr lang="en-US" dirty="0"/>
                        <a:t>$1000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$375 DIS</a:t>
                      </a:r>
                    </a:p>
                    <a:p>
                      <a:r>
                        <a:rPr lang="en-US" u="sng" dirty="0"/>
                        <a:t>$500 KO</a:t>
                      </a:r>
                    </a:p>
                    <a:p>
                      <a:r>
                        <a:rPr lang="en-US" dirty="0"/>
                        <a:t>$875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 - $125</a:t>
                      </a:r>
                    </a:p>
                    <a:p>
                      <a:r>
                        <a:rPr lang="en-US" dirty="0"/>
                        <a:t>Return -12.5%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8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6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Diversification Increases</a:t>
            </a:r>
            <a:br>
              <a:rPr lang="en-US" sz="4000" b="1" dirty="0"/>
            </a:br>
            <a:r>
              <a:rPr lang="en-US" sz="4000" b="1" dirty="0"/>
              <a:t> Investment Choices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2022"/>
            <a:ext cx="2362200" cy="2053503"/>
          </a:xfrm>
        </p:spPr>
      </p:pic>
      <p:sp>
        <p:nvSpPr>
          <p:cNvPr id="7" name="TextBox 6"/>
          <p:cNvSpPr txBox="1"/>
          <p:nvPr/>
        </p:nvSpPr>
        <p:spPr>
          <a:xfrm>
            <a:off x="304800" y="1752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Diversification </a:t>
            </a:r>
            <a:r>
              <a:rPr lang="en-US" sz="2000" b="1" dirty="0">
                <a:solidFill>
                  <a:prstClr val="black"/>
                </a:solidFill>
              </a:rPr>
              <a:t>requires </a:t>
            </a:r>
            <a:r>
              <a:rPr lang="en-US" sz="2000" dirty="0">
                <a:solidFill>
                  <a:prstClr val="black"/>
                </a:solidFill>
              </a:rPr>
              <a:t>you to own a wide variety of investments.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</a:rPr>
              <a:t>What does this mean? </a:t>
            </a:r>
            <a:r>
              <a:rPr lang="en-US" sz="2000" dirty="0">
                <a:solidFill>
                  <a:prstClr val="black"/>
                </a:solidFill>
              </a:rPr>
              <a:t>Instead of just owning a single stock, you invest in multiple industries, sectors, regions, and even asset classes.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Highly diversified portfolios carry lower risk, but the more diversified you become, the less differentiated your performance will be vs. the broader market.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2BEEC-36DF-AA47-BC1B-4AB7AC33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2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Box 175"/>
          <p:cNvSpPr txBox="1">
            <a:spLocks noChangeArrowheads="1"/>
          </p:cNvSpPr>
          <p:nvPr/>
        </p:nvSpPr>
        <p:spPr bwMode="auto">
          <a:xfrm>
            <a:off x="0" y="226630"/>
            <a:ext cx="9106655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Diversification/Asset Allocation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35640-4C28-8C4A-8E03-22C1B01C124A}"/>
              </a:ext>
            </a:extLst>
          </p:cNvPr>
          <p:cNvSpPr txBox="1"/>
          <p:nvPr/>
        </p:nvSpPr>
        <p:spPr>
          <a:xfrm>
            <a:off x="1418396" y="5483188"/>
            <a:ext cx="825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u="sng" dirty="0">
                <a:hlinkClick r:id="rId2"/>
              </a:rPr>
              <a:t>https://www.youtube.com/watch?v=LU8tubkz_Fg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183" y="1322363"/>
            <a:ext cx="6549217" cy="36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cxnSp>
        <p:nvCxnSpPr>
          <p:cNvPr id="509" name="Google Shape;509;p63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0" name="Google Shape;510;p63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3"/>
          <p:cNvSpPr txBox="1"/>
          <p:nvPr/>
        </p:nvSpPr>
        <p:spPr>
          <a:xfrm>
            <a:off x="4618" y="15879"/>
            <a:ext cx="9139382" cy="12852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  <a:ea typeface="Calibri"/>
                <a:cs typeface="Calibri"/>
                <a:sym typeface="Calibri"/>
              </a:rPr>
              <a:t>Individual Competition: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  <a:ea typeface="Calibri"/>
                <a:cs typeface="Calibri"/>
                <a:sym typeface="Calibri"/>
              </a:rPr>
              <a:t>Sector Fund Edition!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eorgia Pro" panose="02040502050405020303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3"/>
          <p:cNvSpPr txBox="1"/>
          <p:nvPr/>
        </p:nvSpPr>
        <p:spPr>
          <a:xfrm>
            <a:off x="381040" y="1329463"/>
            <a:ext cx="8519700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be competing against your classmates only.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student will choose a different Sector Fund!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January, each student will give a 1 minute presentation on:</a:t>
            </a:r>
            <a:endParaRPr b="1" u="sng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they chose their Sector?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Why the Sector will grow the most this semester?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	Which stocks (if any) from the Portfolio are in that Sector?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	Lastly, which Sector will be the most popular among SC Students?</a:t>
            </a:r>
            <a:endParaRPr dirty="0"/>
          </a:p>
          <a:p>
            <a:pPr marL="342900" marR="0" lvl="8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must hold their Sector from January through the end of the year.</a:t>
            </a:r>
            <a:endParaRPr dirty="0"/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students whose Sector has the largest percentage growth will win a prize. If many Students choose th</a:t>
            </a:r>
            <a:r>
              <a:rPr lang="en-US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 same Winning Sector, those students will </a:t>
            </a:r>
            <a:r>
              <a:rPr lang="en-US" sz="2000" b="1" u="sng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split</a:t>
            </a:r>
            <a:r>
              <a:rPr lang="en-US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the cash prize! </a:t>
            </a:r>
            <a:r>
              <a:rPr lang="en-US" sz="2000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You will have to decide if you want to choose a popular sector (split the prize) OR try to pick something nobody else will.</a:t>
            </a:r>
            <a:endParaRPr sz="20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0" y="-27778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</a:rPr>
              <a:t>Individual Contest: 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 Pro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Sector Funds</a:t>
            </a:r>
            <a:endParaRPr sz="4000" b="1" dirty="0">
              <a:solidFill>
                <a:schemeClr val="accent5">
                  <a:lumMod val="40000"/>
                  <a:lumOff val="60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520" name="Google Shape;5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15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9F883-D497-15CA-E925-1A94D0293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20" y="865220"/>
            <a:ext cx="5867400" cy="5332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2F7C4-0C38-91B6-982A-0D8090B283CD}"/>
              </a:ext>
            </a:extLst>
          </p:cNvPr>
          <p:cNvSpPr txBox="1"/>
          <p:nvPr/>
        </p:nvSpPr>
        <p:spPr>
          <a:xfrm>
            <a:off x="147587" y="1295400"/>
            <a:ext cx="2941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table shows the largest stocks in each sector!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will recognize many of these names – maybe that will help you figure out which Sector you think will do best before graduation?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Don’t forget – if many students choose the same sector they will have to SPLIT the prize if they win!</a:t>
            </a:r>
          </a:p>
        </p:txBody>
      </p:sp>
    </p:spTree>
    <p:extLst>
      <p:ext uri="{BB962C8B-B14F-4D97-AF65-F5344CB8AC3E}">
        <p14:creationId xmlns:p14="http://schemas.microsoft.com/office/powerpoint/2010/main" val="306687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0" y="-27778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</a:rPr>
              <a:t>Individual Contest: Sector Funds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520" name="Google Shape;5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16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9BE10-CFEE-6248-B7C8-2BD5F4FFF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78" r="2667" b="7415"/>
          <a:stretch/>
        </p:blipFill>
        <p:spPr>
          <a:xfrm>
            <a:off x="3448969" y="865220"/>
            <a:ext cx="5618831" cy="4773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A04EA-AF97-BCE2-95A9-A49EB49C7DC9}"/>
              </a:ext>
            </a:extLst>
          </p:cNvPr>
          <p:cNvSpPr txBox="1"/>
          <p:nvPr/>
        </p:nvSpPr>
        <p:spPr>
          <a:xfrm>
            <a:off x="76200" y="762000"/>
            <a:ext cx="3352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Remember the cycles you learned about in the Economic Machine video?</a:t>
            </a:r>
          </a:p>
          <a:p>
            <a:pPr algn="just"/>
            <a:r>
              <a:rPr lang="en-US" sz="2000" b="1" dirty="0"/>
              <a:t>This table shows how sectors follow the phases of the economic cycle.</a:t>
            </a:r>
          </a:p>
          <a:p>
            <a:pPr algn="just"/>
            <a:br>
              <a:rPr lang="en-US" sz="1400" dirty="0"/>
            </a:br>
            <a:r>
              <a:rPr lang="en-US" sz="1600" dirty="0"/>
              <a:t>Sectors are relevant to portfolios and the economy in their own unique way. Because companies are grouped based on their revenues, the companies within a sector portfolio react similarly to changes in the economic backdrop. In addition, sectors vary greatly in their risk profile as a result of the varied nature of each sectors cyclicality. This allows investors to diversify their portfolios in unique ways.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368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0" y="-27778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</a:rPr>
              <a:t>Individual Contest: 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 Pro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Sector Funds</a:t>
            </a:r>
            <a:endParaRPr sz="4000" b="1" dirty="0">
              <a:solidFill>
                <a:schemeClr val="accent5">
                  <a:lumMod val="40000"/>
                  <a:lumOff val="60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520" name="Google Shape;5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17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61AB1-9FA0-C881-9E02-A09E92BCA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4" b="1754"/>
          <a:stretch/>
        </p:blipFill>
        <p:spPr>
          <a:xfrm>
            <a:off x="216036" y="938570"/>
            <a:ext cx="8711927" cy="4547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2AD5B-E41A-70EC-C9CE-A7DF61D52C0C}"/>
              </a:ext>
            </a:extLst>
          </p:cNvPr>
          <p:cNvSpPr txBox="1"/>
          <p:nvPr/>
        </p:nvSpPr>
        <p:spPr>
          <a:xfrm>
            <a:off x="2133600" y="5468523"/>
            <a:ext cx="67521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Which one of these will do the best between January and April? </a:t>
            </a:r>
            <a:br>
              <a:rPr lang="en-US" sz="1500" dirty="0">
                <a:solidFill>
                  <a:srgbClr val="00B0F0"/>
                </a:solidFill>
              </a:rPr>
            </a:br>
            <a:r>
              <a:rPr lang="en-US" sz="1500" dirty="0">
                <a:solidFill>
                  <a:srgbClr val="00B0F0"/>
                </a:solidFill>
              </a:rPr>
              <a:t>Some swing from the top to the bottom. Others tend to stay in the middle.</a:t>
            </a:r>
            <a:br>
              <a:rPr lang="en-US" sz="1500" dirty="0">
                <a:solidFill>
                  <a:srgbClr val="00B0F0"/>
                </a:solidFill>
              </a:rPr>
            </a:br>
            <a:r>
              <a:rPr lang="en-US" sz="1500" dirty="0">
                <a:solidFill>
                  <a:srgbClr val="00B0F0"/>
                </a:solidFill>
              </a:rPr>
              <a:t>Which ones do you think are the best for the contest? Portfolio?</a:t>
            </a:r>
          </a:p>
        </p:txBody>
      </p:sp>
    </p:spTree>
    <p:extLst>
      <p:ext uri="{BB962C8B-B14F-4D97-AF65-F5344CB8AC3E}">
        <p14:creationId xmlns:p14="http://schemas.microsoft.com/office/powerpoint/2010/main" val="251867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7"/>
          <p:cNvSpPr>
            <a:spLocks noChangeShapeType="1"/>
          </p:cNvSpPr>
          <p:nvPr/>
        </p:nvSpPr>
        <p:spPr bwMode="auto">
          <a:xfrm>
            <a:off x="210705" y="6264088"/>
            <a:ext cx="8725477" cy="0"/>
          </a:xfrm>
          <a:prstGeom prst="line">
            <a:avLst/>
          </a:prstGeom>
          <a:noFill/>
          <a:ln w="25400">
            <a:solidFill>
              <a:srgbClr val="323D5E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descr="https://lh5.googleusercontent.com/SvYVuBdgGmIgFbLoZcQldsFORr_Ir11tq_-dnhqTO3KMgD9okIEyuw46uIHfHzq4uMWwBrPr6I9kzCVULmR-DjdjVHCJ9waYbRVC6pGOqAm6aJ7gBBJhMDPGYL1SyK6Y3htGOHlJ=s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2812" r="12768" b="9550"/>
          <a:stretch/>
        </p:blipFill>
        <p:spPr bwMode="auto">
          <a:xfrm>
            <a:off x="101493" y="2107110"/>
            <a:ext cx="5562600" cy="35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1" y="-62183"/>
            <a:ext cx="9143999" cy="1313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</a:rPr>
              <a:t>Is Our Class Portfolio Diversified Across Sectors?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18018" y="2640510"/>
            <a:ext cx="3424489" cy="208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just">
              <a:spcAft>
                <a:spcPct val="25000"/>
              </a:spcAft>
            </a:pPr>
            <a:r>
              <a:rPr lang="en-US" sz="2000" b="1" dirty="0">
                <a:solidFill>
                  <a:prstClr val="black"/>
                </a:solidFill>
              </a:rPr>
              <a:t>Let’s look at our portfolio and see what sectors these stocks come from.</a:t>
            </a:r>
          </a:p>
          <a:p>
            <a:pPr marL="457200" indent="-457200" algn="just"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algn="just">
              <a:spcAft>
                <a:spcPct val="25000"/>
              </a:spcAft>
            </a:pPr>
            <a:r>
              <a:rPr lang="en-US" sz="2000" dirty="0">
                <a:solidFill>
                  <a:prstClr val="black"/>
                </a:solidFill>
              </a:rPr>
              <a:t>Does our portfolio need to be more or less diversified?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jguzman\Desktop\bsf_logo_new_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716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6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3" y="136525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</a:rPr>
              <a:t>Optional Homework: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Georgia Pro" panose="02040502050405020303" pitchFamily="18" charset="0"/>
              </a:rPr>
              <a:t>Portfolio Trades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eorgia Pro" panose="02040502050405020303" pitchFamily="18" charset="0"/>
              </a:rPr>
              <a:t>Should we make any trades in our class portfolio next month?</a:t>
            </a:r>
          </a:p>
          <a:p>
            <a:r>
              <a:rPr lang="en-US" sz="2000" dirty="0">
                <a:latin typeface="Georgia Pro" panose="02040502050405020303" pitchFamily="18" charset="0"/>
              </a:rPr>
              <a:t>Since we now have 6 stocks in the portfolio, and that is the maximum allowable, we must sell a current stock in order to add anything new.</a:t>
            </a:r>
            <a:br>
              <a:rPr lang="en-US" sz="2000" dirty="0">
                <a:latin typeface="Georgia Pro" panose="02040502050405020303" pitchFamily="18" charset="0"/>
              </a:rPr>
            </a:br>
            <a:endParaRPr lang="en-US" sz="2000" dirty="0">
              <a:latin typeface="Georgia Pro" panose="02040502050405020303" pitchFamily="18" charset="0"/>
            </a:endParaRPr>
          </a:p>
          <a:p>
            <a:r>
              <a:rPr lang="en-US" sz="2000" dirty="0">
                <a:latin typeface="Georgia Pro" panose="02040502050405020303" pitchFamily="18" charset="0"/>
              </a:rPr>
              <a:t>If you think we should buy a new Stock, please provide three good reasons why that company is better than One or More stocks in the SC Portfolio</a:t>
            </a:r>
          </a:p>
          <a:p>
            <a:endParaRPr lang="en-US" sz="2000" dirty="0">
              <a:latin typeface="Georgia Pro" panose="02040502050405020303" pitchFamily="18" charset="0"/>
            </a:endParaRPr>
          </a:p>
          <a:p>
            <a:r>
              <a:rPr lang="en-US" sz="2000" dirty="0">
                <a:latin typeface="Georgia Pro" panose="02040502050405020303" pitchFamily="18" charset="0"/>
              </a:rPr>
              <a:t>Your reasons should not be related to recent stock performance – since the history is behind us and future changes will drive portfolio outcomes </a:t>
            </a:r>
            <a:br>
              <a:rPr lang="en-US" sz="2000" dirty="0">
                <a:latin typeface="Georgia Pro" panose="02040502050405020303" pitchFamily="18" charset="0"/>
              </a:rPr>
            </a:br>
            <a:endParaRPr lang="en-US" sz="2000" dirty="0">
              <a:latin typeface="Georgia Pro" panose="02040502050405020303" pitchFamily="18" charset="0"/>
            </a:endParaRPr>
          </a:p>
          <a:p>
            <a:r>
              <a:rPr lang="en-US" sz="2000" dirty="0">
                <a:latin typeface="Georgia Pro" panose="02040502050405020303" pitchFamily="18" charset="0"/>
              </a:rPr>
              <a:t>We will discuss your idea with the rest of the class – and then vote</a:t>
            </a:r>
          </a:p>
          <a:p>
            <a:pPr marL="0" indent="0">
              <a:buNone/>
            </a:pPr>
            <a:endParaRPr lang="en-US" sz="2400" dirty="0">
              <a:latin typeface="Georgia Pro" panose="020405020504050203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DD6C-36FB-1C4F-AA28-DCFB3044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7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What will we cover in this class?</a:t>
            </a:r>
            <a:endParaRPr sz="4000" b="1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source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t. Constance Elementary School">
            <a:extLst>
              <a:ext uri="{FF2B5EF4-FFF2-40B4-BE49-F238E27FC236}">
                <a16:creationId xmlns:a16="http://schemas.microsoft.com/office/drawing/2014/main" id="{3C7FBA3C-597B-9576-7FD8-8834A1D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244"/>
            <a:ext cx="1769806" cy="18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FCCE02-1D07-2DDD-10C9-171F4F2AB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843853"/>
              </p:ext>
            </p:extLst>
          </p:nvPr>
        </p:nvGraphicFramePr>
        <p:xfrm>
          <a:off x="1673508" y="1003557"/>
          <a:ext cx="7013292" cy="183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755838-495F-1EBB-8BC0-969D5EA1D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574" y="3143562"/>
            <a:ext cx="8662852" cy="26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5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5237A-222A-C686-4F2A-CB841001A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65ECE3-3714-51BB-CBFB-E1C872F0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Constance Class Portfolio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A8EE0-F5BF-FD0B-F61D-FBA4EAF3F72A}"/>
              </a:ext>
            </a:extLst>
          </p:cNvPr>
          <p:cNvSpPr txBox="1"/>
          <p:nvPr/>
        </p:nvSpPr>
        <p:spPr>
          <a:xfrm>
            <a:off x="381000" y="5024862"/>
            <a:ext cx="843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 December 7</a:t>
            </a:r>
            <a:r>
              <a:rPr lang="en-US" sz="2400" baseline="30000" dirty="0"/>
              <a:t>th</a:t>
            </a:r>
            <a:r>
              <a:rPr lang="en-US" sz="2400" dirty="0"/>
              <a:t>, the class voted to Sell $100 of Amazon (AMZN) so they could buy $100 of Fisker (FSR)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95680-7BD5-57A9-E322-E853820BD10D}"/>
              </a:ext>
            </a:extLst>
          </p:cNvPr>
          <p:cNvSpPr txBox="1"/>
          <p:nvPr/>
        </p:nvSpPr>
        <p:spPr>
          <a:xfrm>
            <a:off x="1428867" y="6356350"/>
            <a:ext cx="74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Do you notice any differences between the Portfolio &amp; Watch List stocks?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861CE-A639-0781-522D-8FB2A5D4C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81"/>
          <a:stretch/>
        </p:blipFill>
        <p:spPr>
          <a:xfrm>
            <a:off x="110937" y="1417639"/>
            <a:ext cx="8922125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8013-21FE-173C-BBE4-B89AA60D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St. Constance Watch List</a:t>
            </a:r>
            <a:br>
              <a:rPr lang="en-US" dirty="0"/>
            </a:br>
            <a:r>
              <a:rPr lang="en-US" sz="1600" dirty="0"/>
              <a:t>These are the stocks from Homework 1 &amp; 2 that did NOT make the SC Class Portfolio. </a:t>
            </a:r>
            <a:br>
              <a:rPr lang="en-US" sz="1600" dirty="0"/>
            </a:br>
            <a:r>
              <a:rPr lang="en-US" sz="1600" dirty="0"/>
              <a:t>We will keep track of these stocks all year! SC has the option to trade the portfolio every month.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6AA7-B70A-F10C-EC23-4F616BB74D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E242B-4686-47B8-8705-C481C695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2" y="1752600"/>
            <a:ext cx="8827536" cy="34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0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0BE6A-6422-3AEF-5888-785BBCF26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41" y="106400"/>
            <a:ext cx="7782959" cy="60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991606-6100-5543-AE30-1F8C35877A10}"/>
              </a:ext>
            </a:extLst>
          </p:cNvPr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Recap of Key Concepts to Date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7BE70-D5E0-D649-A3E8-D03CF67DD85E}"/>
              </a:ext>
            </a:extLst>
          </p:cNvPr>
          <p:cNvSpPr txBox="1"/>
          <p:nvPr/>
        </p:nvSpPr>
        <p:spPr>
          <a:xfrm>
            <a:off x="152400" y="1395948"/>
            <a:ext cx="87977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Stocks are </a:t>
            </a:r>
            <a:r>
              <a:rPr lang="en-US" sz="2000" b="1" dirty="0"/>
              <a:t>partial ownership </a:t>
            </a:r>
            <a:r>
              <a:rPr lang="en-US" sz="2000" dirty="0"/>
              <a:t>in the </a:t>
            </a:r>
            <a:r>
              <a:rPr lang="en-US" sz="2000" b="1" dirty="0"/>
              <a:t>equity</a:t>
            </a:r>
            <a:r>
              <a:rPr lang="en-US" sz="2000" dirty="0"/>
              <a:t> of a publicly traded company.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Historically and over longer time periods, </a:t>
            </a:r>
            <a:r>
              <a:rPr lang="en-US" sz="2000" b="1" dirty="0"/>
              <a:t>stocks perform better </a:t>
            </a:r>
            <a:r>
              <a:rPr lang="en-US" sz="2000" dirty="0"/>
              <a:t>than other places you can invest your money.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Stocks carry risk and </a:t>
            </a:r>
            <a:r>
              <a:rPr lang="en-US" sz="2000" b="1" dirty="0"/>
              <a:t>investors can lose money</a:t>
            </a:r>
            <a:r>
              <a:rPr lang="en-US" sz="2000" dirty="0"/>
              <a:t> in an individual stock if the company struggles.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Stock market can be volatile </a:t>
            </a:r>
            <a:r>
              <a:rPr lang="en-US" sz="2000" dirty="0"/>
              <a:t>and there are periods of time when stock prices generally fall and investors lose money.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 company’s profitability is a key measure investors use to evaluate whether they should invest.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Profit = Revenues – Expenses</a:t>
            </a:r>
          </a:p>
          <a:p>
            <a:pPr algn="just"/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F3950D-864E-0243-8A8D-6105D84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Should You Put All Your Eggs </a:t>
            </a:r>
            <a:br>
              <a:rPr lang="en-US" sz="4000" b="1" dirty="0"/>
            </a:br>
            <a:r>
              <a:rPr lang="en-US" sz="4000" b="1" dirty="0"/>
              <a:t>in One Basket?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068763"/>
          </a:xfrm>
        </p:spPr>
        <p:txBody>
          <a:bodyPr>
            <a:normAutofit/>
          </a:bodyPr>
          <a:lstStyle/>
          <a:p>
            <a:r>
              <a:rPr lang="en-US" sz="2000" dirty="0"/>
              <a:t>Where would you invest $100 of your own money?</a:t>
            </a:r>
          </a:p>
          <a:p>
            <a:pPr lvl="1"/>
            <a:r>
              <a:rPr lang="en-US" sz="2000" dirty="0"/>
              <a:t>5 stocks from different </a:t>
            </a:r>
            <a:r>
              <a:rPr lang="en-US" sz="2000" b="1" dirty="0"/>
              <a:t>industries</a:t>
            </a:r>
          </a:p>
          <a:p>
            <a:pPr lvl="1"/>
            <a:r>
              <a:rPr lang="en-US" sz="2000" dirty="0"/>
              <a:t>5 stocks from the technology </a:t>
            </a:r>
            <a:r>
              <a:rPr lang="en-US" sz="2000" b="1" dirty="0"/>
              <a:t>sector</a:t>
            </a:r>
          </a:p>
          <a:p>
            <a:pPr lvl="1"/>
            <a:r>
              <a:rPr lang="en-US" sz="2000" dirty="0"/>
              <a:t>1 stock about to release a new product </a:t>
            </a:r>
          </a:p>
          <a:p>
            <a:endParaRPr lang="en-US" sz="2000" dirty="0"/>
          </a:p>
          <a:p>
            <a:r>
              <a:rPr lang="en-US" sz="2000" dirty="0"/>
              <a:t>Explain your answer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8C13-EC66-2840-BAF3-1578EB92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17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What if Your Expectations are Wrong?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There is no crystal ball to see into the future to consistently and correctly predict the future.</a:t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Top portfolio managers with great research and lots of experience </a:t>
            </a:r>
            <a:r>
              <a:rPr lang="en-US" sz="2000" b="1" dirty="0">
                <a:solidFill>
                  <a:prstClr val="black"/>
                </a:solidFill>
              </a:rPr>
              <a:t>frequently get investment predictions wrong.</a:t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can we </a:t>
            </a:r>
            <a:r>
              <a:rPr lang="en-US" sz="2000" b="1" dirty="0">
                <a:solidFill>
                  <a:prstClr val="black"/>
                </a:solidFill>
              </a:rPr>
              <a:t>reduce the risk</a:t>
            </a:r>
            <a:r>
              <a:rPr lang="en-US" sz="2000" dirty="0">
                <a:solidFill>
                  <a:prstClr val="black"/>
                </a:solidFill>
              </a:rPr>
              <a:t>, or the downside, of getting things wrong?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Over the long term</a:t>
            </a:r>
            <a:r>
              <a:rPr lang="en-US" sz="2000" dirty="0">
                <a:solidFill>
                  <a:prstClr val="black"/>
                </a:solidFill>
              </a:rPr>
              <a:t>, great investors are right </a:t>
            </a:r>
            <a:r>
              <a:rPr lang="en-US" sz="2000" b="1" dirty="0">
                <a:solidFill>
                  <a:prstClr val="black"/>
                </a:solidFill>
              </a:rPr>
              <a:t>on average </a:t>
            </a:r>
            <a:r>
              <a:rPr lang="en-US" sz="2000" dirty="0">
                <a:solidFill>
                  <a:prstClr val="black"/>
                </a:solidFill>
              </a:rPr>
              <a:t>more than they are wrong, and they minimize downside on their mistakes.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F33BC-C3D6-524E-A73B-4202E979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173480"/>
            <a:ext cx="1473200" cy="14732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C3A371-47AD-E34D-9C86-1C4ED9DD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Diversification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20" y="2624697"/>
            <a:ext cx="2696360" cy="2019668"/>
          </a:xfrm>
        </p:spPr>
      </p:pic>
      <p:sp>
        <p:nvSpPr>
          <p:cNvPr id="5" name="TextBox 4"/>
          <p:cNvSpPr txBox="1"/>
          <p:nvPr/>
        </p:nvSpPr>
        <p:spPr>
          <a:xfrm>
            <a:off x="228600" y="1433929"/>
            <a:ext cx="59670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What does the phrase “don’t put all your eggs in one basket” mean?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 The risk of losing everything by putting all your hard work into one plan or one course of action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can we apply this concept to investing?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Through the use of </a:t>
            </a:r>
            <a:r>
              <a:rPr lang="en-US" sz="2000" b="1" dirty="0">
                <a:solidFill>
                  <a:prstClr val="black"/>
                </a:solidFill>
              </a:rPr>
              <a:t>diversification.  </a:t>
            </a:r>
            <a:r>
              <a:rPr lang="en-US" sz="2000" dirty="0">
                <a:solidFill>
                  <a:prstClr val="black"/>
                </a:solidFill>
              </a:rPr>
              <a:t>This is a key concept in investment portfolios.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Diversification is the practice of spreading investment dollars among different types of investments to </a:t>
            </a:r>
            <a:r>
              <a:rPr lang="en-US" sz="2000" b="1" dirty="0">
                <a:solidFill>
                  <a:prstClr val="black"/>
                </a:solidFill>
              </a:rPr>
              <a:t>reduce risk.</a:t>
            </a:r>
            <a:endParaRPr lang="en-US" sz="2000" dirty="0">
              <a:solidFill>
                <a:prstClr val="black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 the stock market, diversification means </a:t>
            </a:r>
            <a:r>
              <a:rPr lang="en-US" sz="2000" b="1" dirty="0">
                <a:solidFill>
                  <a:prstClr val="black"/>
                </a:solidFill>
              </a:rPr>
              <a:t>spreading investments across different sectors and/or industries.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78C14-7B81-0F4C-9687-829635BF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C500-5B08-4A25-ADF3-7AAF85E7F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6502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1357</Words>
  <Application>Microsoft Office PowerPoint</Application>
  <PresentationFormat>On-screen Show (4:3)</PresentationFormat>
  <Paragraphs>159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 Pro</vt:lpstr>
      <vt:lpstr>Palatino Linotype</vt:lpstr>
      <vt:lpstr>2_Office Theme</vt:lpstr>
      <vt:lpstr>PowerPoint Presentation</vt:lpstr>
      <vt:lpstr>What will we cover in this class?</vt:lpstr>
      <vt:lpstr>St. Constance Class Portfolio</vt:lpstr>
      <vt:lpstr>St. Constance Watch List These are the stocks from Homework 1 &amp; 2 that did NOT make the SC Class Portfolio.  We will keep track of these stocks all year! SC has the option to trade the portfolio every month.</vt:lpstr>
      <vt:lpstr>PowerPoint Presentation</vt:lpstr>
      <vt:lpstr>PowerPoint Presentation</vt:lpstr>
      <vt:lpstr>Should You Put All Your Eggs  in One Basket?</vt:lpstr>
      <vt:lpstr>What if Your Expectations are Wrong?</vt:lpstr>
      <vt:lpstr>Diversification</vt:lpstr>
      <vt:lpstr>Diversification Reduces Risk</vt:lpstr>
      <vt:lpstr>Benefits of Diversification</vt:lpstr>
      <vt:lpstr>Diversification Increases  Investment Choices</vt:lpstr>
      <vt:lpstr>PowerPoint Presentation</vt:lpstr>
      <vt:lpstr>PowerPoint Presentation</vt:lpstr>
      <vt:lpstr>Individual Contest: Sector Funds</vt:lpstr>
      <vt:lpstr>Individual Contest: Sector Funds</vt:lpstr>
      <vt:lpstr>Individual Contest: Sector Funds</vt:lpstr>
      <vt:lpstr>PowerPoint Presentation</vt:lpstr>
      <vt:lpstr>Optional Homework: Portfolio Trades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Guzman</dc:creator>
  <cp:lastModifiedBy>John Czerwionka</cp:lastModifiedBy>
  <cp:revision>107</cp:revision>
  <dcterms:created xsi:type="dcterms:W3CDTF">2013-10-03T15:02:37Z</dcterms:created>
  <dcterms:modified xsi:type="dcterms:W3CDTF">2023-12-09T19:09:09Z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SensitivityLevel">
    <vt:lpwstr>3NS-20</vt:lpwstr>
  </property>
  <property fmtid="{D5CDD505-2E9C-101B-9397-08002B2CF9AE}" pid="3" name="xNTACLog">
    <vt:lpwstr>3NS-20201711161730Ajjc14;3NS-20201710251631Sjjc14</vt:lpwstr>
  </property>
  <property fmtid="{D5CDD505-2E9C-101B-9397-08002B2CF9AE}" pid="4" name="xNTACLog1">
    <vt:lpwstr>3NS-20201710251631Sjjc14;3NS-20201711161730Ajjc14</vt:lpwstr>
  </property>
  <property fmtid="{D5CDD505-2E9C-101B-9397-08002B2CF9AE}" pid="5" name="DocumentPath">
    <vt:lpwstr>F:\MY DOCUMENTS\JC\Czerwionka\Civic-Minded\CAC\SMP 2017-18BSF_Class3.pptx</vt:lpwstr>
  </property>
  <property fmtid="{D5CDD505-2E9C-101B-9397-08002B2CF9AE}" pid="6" name="MSIP_Label_da3ca9ef-1496-417f-9285-25b5037985b9_Enabled">
    <vt:lpwstr>true</vt:lpwstr>
  </property>
  <property fmtid="{D5CDD505-2E9C-101B-9397-08002B2CF9AE}" pid="7" name="MSIP_Label_da3ca9ef-1496-417f-9285-25b5037985b9_SetDate">
    <vt:lpwstr>2023-12-06T17:29:52Z</vt:lpwstr>
  </property>
  <property fmtid="{D5CDD505-2E9C-101B-9397-08002B2CF9AE}" pid="8" name="MSIP_Label_da3ca9ef-1496-417f-9285-25b5037985b9_Method">
    <vt:lpwstr>Standard</vt:lpwstr>
  </property>
  <property fmtid="{D5CDD505-2E9C-101B-9397-08002B2CF9AE}" pid="9" name="MSIP_Label_da3ca9ef-1496-417f-9285-25b5037985b9_Name">
    <vt:lpwstr>Non-Sensitive Business Use - Footer</vt:lpwstr>
  </property>
  <property fmtid="{D5CDD505-2E9C-101B-9397-08002B2CF9AE}" pid="10" name="MSIP_Label_da3ca9ef-1496-417f-9285-25b5037985b9_SiteId">
    <vt:lpwstr>2434528d-4270-4977-81dd-a6308c1761a3</vt:lpwstr>
  </property>
  <property fmtid="{D5CDD505-2E9C-101B-9397-08002B2CF9AE}" pid="11" name="MSIP_Label_da3ca9ef-1496-417f-9285-25b5037985b9_ActionId">
    <vt:lpwstr>a6fa642c-9176-403d-b0b8-09ce6670019a</vt:lpwstr>
  </property>
  <property fmtid="{D5CDD505-2E9C-101B-9397-08002B2CF9AE}" pid="12" name="MSIP_Label_da3ca9ef-1496-417f-9285-25b5037985b9_ContentBits">
    <vt:lpwstr>2</vt:lpwstr>
  </property>
</Properties>
</file>