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79" r:id="rId4"/>
    <p:sldId id="347" r:id="rId5"/>
    <p:sldId id="275" r:id="rId6"/>
    <p:sldId id="25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350" r:id="rId24"/>
    <p:sldId id="351" r:id="rId25"/>
    <p:sldId id="278" r:id="rId26"/>
    <p:sldId id="352" r:id="rId27"/>
    <p:sldId id="349" r:id="rId28"/>
    <p:sldId id="348" r:id="rId29"/>
  </p:sldIdLst>
  <p:sldSz cx="9144000" cy="6858000" type="screen4x3"/>
  <p:notesSz cx="7010400" cy="9296400"/>
  <p:embeddedFontLst>
    <p:embeddedFont>
      <p:font typeface="Arial Black" panose="020B0A04020102020204" pitchFamily="34" charset="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aramond" panose="02020404030301010803" pitchFamily="18" charset="0"/>
      <p:regular r:id="rId36"/>
      <p:bold r:id="rId37"/>
      <p:italic r:id="rId38"/>
      <p:boldItalic r:id="rId39"/>
    </p:embeddedFont>
    <p:embeddedFont>
      <p:font typeface="Palatino Linotype" panose="02040502050505030304" pitchFamily="18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T0IcW20ptQu25JpjFAyDLPnwP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3AF828-3717-414C-BB07-3C1813FCAC07}">
  <a:tblStyle styleId="{323AF828-3717-414C-BB07-3C1813FCAC0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05" autoAdjust="0"/>
    <p:restoredTop sz="94660"/>
  </p:normalViewPr>
  <p:slideViewPr>
    <p:cSldViewPr snapToGrid="0">
      <p:cViewPr>
        <p:scale>
          <a:sx n="50" d="100"/>
          <a:sy n="50" d="100"/>
        </p:scale>
        <p:origin x="1554" y="2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82690-15C6-48D1-AE28-D89BD559574C}" type="doc">
      <dgm:prSet loTypeId="urn:microsoft.com/office/officeart/2008/layout/CircularPictureCallout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D8B8AD9-9E95-4DA6-A5CB-F0E2796C08C1}">
      <dgm:prSet custT="1"/>
      <dgm:spPr/>
      <dgm:t>
        <a:bodyPr/>
        <a:lstStyle/>
        <a:p>
          <a:endParaRPr lang="en-US" sz="5400">
            <a:latin typeface="Palatino Linotype" panose="02040502050505030304" pitchFamily="18" charset="0"/>
          </a:endParaRPr>
        </a:p>
      </dgm:t>
    </dgm:pt>
    <dgm:pt modelId="{6B0CEFEE-7474-46D0-BDE8-B165A8C8BA4A}" type="parTrans" cxnId="{80719AB6-9C00-472B-BD68-F9B282A523F6}">
      <dgm:prSet/>
      <dgm:spPr/>
      <dgm:t>
        <a:bodyPr/>
        <a:lstStyle/>
        <a:p>
          <a:endParaRPr lang="en-US"/>
        </a:p>
      </dgm:t>
    </dgm:pt>
    <dgm:pt modelId="{96C01A93-CAD1-4E06-B8C3-D66954B788A5}" type="sibTrans" cxnId="{80719AB6-9C00-472B-BD68-F9B282A523F6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en-US"/>
        </a:p>
      </dgm:t>
    </dgm:pt>
    <dgm:pt modelId="{3EBD9A7D-1185-4390-8AA6-C7F8F2C6B8A7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Damian</a:t>
          </a:r>
        </a:p>
      </dgm:t>
    </dgm:pt>
    <dgm:pt modelId="{61E317F9-2836-4265-8451-CD846DD17E02}" type="parTrans" cxnId="{68D266B8-5F20-4C2F-8ED5-E824EDACE388}">
      <dgm:prSet/>
      <dgm:spPr/>
      <dgm:t>
        <a:bodyPr/>
        <a:lstStyle/>
        <a:p>
          <a:endParaRPr lang="en-US"/>
        </a:p>
      </dgm:t>
    </dgm:pt>
    <dgm:pt modelId="{E0A49914-EE09-4021-84FF-3F5F905B3E5C}" type="sibTrans" cxnId="{68D266B8-5F20-4C2F-8ED5-E824EDACE388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426A002-BF01-4573-B9A3-0BE8B3C8B789}">
      <dgm:prSet phldrT="[Text]" custT="1"/>
      <dgm:spPr/>
      <dgm:t>
        <a:bodyPr/>
        <a:lstStyle/>
        <a:p>
          <a:r>
            <a:rPr lang="en-US" sz="4800" dirty="0">
              <a:latin typeface="Palatino Linotype" panose="02040502050505030304" pitchFamily="18" charset="0"/>
            </a:rPr>
            <a:t>John</a:t>
          </a:r>
        </a:p>
      </dgm:t>
    </dgm:pt>
    <dgm:pt modelId="{40C53A68-5BD9-4606-BD56-432EE78ADECA}" type="parTrans" cxnId="{CAFB94B9-B704-4517-BCCB-D5A7F17CDE6C}">
      <dgm:prSet/>
      <dgm:spPr/>
      <dgm:t>
        <a:bodyPr/>
        <a:lstStyle/>
        <a:p>
          <a:endParaRPr lang="en-US"/>
        </a:p>
      </dgm:t>
    </dgm:pt>
    <dgm:pt modelId="{60F2A70C-B546-48FB-A7BB-997218BB3FF3}" type="sibTrans" cxnId="{CAFB94B9-B704-4517-BCCB-D5A7F17CDE6C}">
      <dgm:prSet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168EB2-3EC8-48D5-8816-A4E610E6B5A7}" type="pres">
      <dgm:prSet presAssocID="{A9D82690-15C6-48D1-AE28-D89BD559574C}" presName="Name0" presStyleCnt="0">
        <dgm:presLayoutVars>
          <dgm:chMax val="7"/>
          <dgm:chPref val="7"/>
          <dgm:dir/>
        </dgm:presLayoutVars>
      </dgm:prSet>
      <dgm:spPr/>
    </dgm:pt>
    <dgm:pt modelId="{FCF71DD9-E4CC-4D73-B0AB-AA2A9401A1A5}" type="pres">
      <dgm:prSet presAssocID="{A9D82690-15C6-48D1-AE28-D89BD559574C}" presName="Name1" presStyleCnt="0"/>
      <dgm:spPr/>
    </dgm:pt>
    <dgm:pt modelId="{16B2C653-3720-4FE5-BEED-8D688E3D5FFB}" type="pres">
      <dgm:prSet presAssocID="{96C01A93-CAD1-4E06-B8C3-D66954B788A5}" presName="picture_1" presStyleCnt="0"/>
      <dgm:spPr/>
    </dgm:pt>
    <dgm:pt modelId="{16D155F0-96AC-47C9-A388-A33363FB55D0}" type="pres">
      <dgm:prSet presAssocID="{96C01A93-CAD1-4E06-B8C3-D66954B788A5}" presName="pictureRepeatNode" presStyleLbl="alignImgPlace1" presStyleIdx="0" presStyleCnt="3"/>
      <dgm:spPr/>
    </dgm:pt>
    <dgm:pt modelId="{4BE54D69-1EF5-4965-AC50-AB2962B5F908}" type="pres">
      <dgm:prSet presAssocID="{BD8B8AD9-9E95-4DA6-A5CB-F0E2796C08C1}" presName="text_1" presStyleLbl="node1" presStyleIdx="0" presStyleCnt="0">
        <dgm:presLayoutVars>
          <dgm:bulletEnabled val="1"/>
        </dgm:presLayoutVars>
      </dgm:prSet>
      <dgm:spPr/>
    </dgm:pt>
    <dgm:pt modelId="{2A18183A-38D9-4DAF-96F9-35F912765392}" type="pres">
      <dgm:prSet presAssocID="{E0A49914-EE09-4021-84FF-3F5F905B3E5C}" presName="picture_2" presStyleCnt="0"/>
      <dgm:spPr/>
    </dgm:pt>
    <dgm:pt modelId="{2E35917F-524B-4310-821A-7551079A8094}" type="pres">
      <dgm:prSet presAssocID="{E0A49914-EE09-4021-84FF-3F5F905B3E5C}" presName="pictureRepeatNode" presStyleLbl="alignImgPlace1" presStyleIdx="1" presStyleCnt="3"/>
      <dgm:spPr/>
    </dgm:pt>
    <dgm:pt modelId="{55F38AED-E387-45F7-89E3-D7B22D31087E}" type="pres">
      <dgm:prSet presAssocID="{3EBD9A7D-1185-4390-8AA6-C7F8F2C6B8A7}" presName="line_2" presStyleLbl="parChTrans1D1" presStyleIdx="0" presStyleCnt="2"/>
      <dgm:spPr/>
    </dgm:pt>
    <dgm:pt modelId="{6173E4DF-9070-4FA7-AF54-41376000B5A9}" type="pres">
      <dgm:prSet presAssocID="{3EBD9A7D-1185-4390-8AA6-C7F8F2C6B8A7}" presName="textparent_2" presStyleLbl="node1" presStyleIdx="0" presStyleCnt="0"/>
      <dgm:spPr/>
    </dgm:pt>
    <dgm:pt modelId="{E2F67E02-82F6-4025-8952-10F618548C97}" type="pres">
      <dgm:prSet presAssocID="{3EBD9A7D-1185-4390-8AA6-C7F8F2C6B8A7}" presName="text_2" presStyleLbl="revTx" presStyleIdx="0" presStyleCnt="2">
        <dgm:presLayoutVars>
          <dgm:bulletEnabled val="1"/>
        </dgm:presLayoutVars>
      </dgm:prSet>
      <dgm:spPr/>
    </dgm:pt>
    <dgm:pt modelId="{ADFA8D47-8AD5-4B8A-A1FE-9EA3C1E1040C}" type="pres">
      <dgm:prSet presAssocID="{60F2A70C-B546-48FB-A7BB-997218BB3FF3}" presName="picture_3" presStyleCnt="0"/>
      <dgm:spPr/>
    </dgm:pt>
    <dgm:pt modelId="{AB7F592F-0B5A-4399-BE83-D0AD8CA3AFC9}" type="pres">
      <dgm:prSet presAssocID="{60F2A70C-B546-48FB-A7BB-997218BB3FF3}" presName="pictureRepeatNode" presStyleLbl="alignImgPlace1" presStyleIdx="2" presStyleCnt="3"/>
      <dgm:spPr/>
    </dgm:pt>
    <dgm:pt modelId="{151A3E52-D896-4956-A9AD-DE0A4C73B9EC}" type="pres">
      <dgm:prSet presAssocID="{8426A002-BF01-4573-B9A3-0BE8B3C8B789}" presName="line_3" presStyleLbl="parChTrans1D1" presStyleIdx="1" presStyleCnt="2"/>
      <dgm:spPr/>
    </dgm:pt>
    <dgm:pt modelId="{041A2C2D-9CC9-4AF3-8204-22FBD367C578}" type="pres">
      <dgm:prSet presAssocID="{8426A002-BF01-4573-B9A3-0BE8B3C8B789}" presName="textparent_3" presStyleLbl="node1" presStyleIdx="0" presStyleCnt="0"/>
      <dgm:spPr/>
    </dgm:pt>
    <dgm:pt modelId="{0CCE506F-8A99-49D4-A1EC-09B03D67D561}" type="pres">
      <dgm:prSet presAssocID="{8426A002-BF01-4573-B9A3-0BE8B3C8B789}" presName="text_3" presStyleLbl="revTx" presStyleIdx="1" presStyleCnt="2">
        <dgm:presLayoutVars>
          <dgm:bulletEnabled val="1"/>
        </dgm:presLayoutVars>
      </dgm:prSet>
      <dgm:spPr/>
    </dgm:pt>
  </dgm:ptLst>
  <dgm:cxnLst>
    <dgm:cxn modelId="{E814AD0D-731C-44C1-8395-A83C2D5F88E3}" type="presOf" srcId="{A9D82690-15C6-48D1-AE28-D89BD559574C}" destId="{C9168EB2-3EC8-48D5-8816-A4E610E6B5A7}" srcOrd="0" destOrd="0" presId="urn:microsoft.com/office/officeart/2008/layout/CircularPictureCallout"/>
    <dgm:cxn modelId="{9D4EE72E-D65F-4381-AB27-878182231E66}" type="presOf" srcId="{BD8B8AD9-9E95-4DA6-A5CB-F0E2796C08C1}" destId="{4BE54D69-1EF5-4965-AC50-AB2962B5F908}" srcOrd="0" destOrd="0" presId="urn:microsoft.com/office/officeart/2008/layout/CircularPictureCallout"/>
    <dgm:cxn modelId="{4013EC3C-D2DD-4D1A-8156-307EE31D0A47}" type="presOf" srcId="{60F2A70C-B546-48FB-A7BB-997218BB3FF3}" destId="{AB7F592F-0B5A-4399-BE83-D0AD8CA3AFC9}" srcOrd="0" destOrd="0" presId="urn:microsoft.com/office/officeart/2008/layout/CircularPictureCallout"/>
    <dgm:cxn modelId="{6C64F43C-313F-4602-8085-AF3D471FA0F4}" type="presOf" srcId="{96C01A93-CAD1-4E06-B8C3-D66954B788A5}" destId="{16D155F0-96AC-47C9-A388-A33363FB55D0}" srcOrd="0" destOrd="0" presId="urn:microsoft.com/office/officeart/2008/layout/CircularPictureCallout"/>
    <dgm:cxn modelId="{C8330D3F-7265-44F1-A01A-AC7C9983E6D6}" type="presOf" srcId="{8426A002-BF01-4573-B9A3-0BE8B3C8B789}" destId="{0CCE506F-8A99-49D4-A1EC-09B03D67D561}" srcOrd="0" destOrd="0" presId="urn:microsoft.com/office/officeart/2008/layout/CircularPictureCallout"/>
    <dgm:cxn modelId="{4F5E3274-4067-45CB-844E-A666B1A5E24F}" type="presOf" srcId="{E0A49914-EE09-4021-84FF-3F5F905B3E5C}" destId="{2E35917F-524B-4310-821A-7551079A8094}" srcOrd="0" destOrd="0" presId="urn:microsoft.com/office/officeart/2008/layout/CircularPictureCallout"/>
    <dgm:cxn modelId="{80719AB6-9C00-472B-BD68-F9B282A523F6}" srcId="{A9D82690-15C6-48D1-AE28-D89BD559574C}" destId="{BD8B8AD9-9E95-4DA6-A5CB-F0E2796C08C1}" srcOrd="0" destOrd="0" parTransId="{6B0CEFEE-7474-46D0-BDE8-B165A8C8BA4A}" sibTransId="{96C01A93-CAD1-4E06-B8C3-D66954B788A5}"/>
    <dgm:cxn modelId="{68D266B8-5F20-4C2F-8ED5-E824EDACE388}" srcId="{A9D82690-15C6-48D1-AE28-D89BD559574C}" destId="{3EBD9A7D-1185-4390-8AA6-C7F8F2C6B8A7}" srcOrd="1" destOrd="0" parTransId="{61E317F9-2836-4265-8451-CD846DD17E02}" sibTransId="{E0A49914-EE09-4021-84FF-3F5F905B3E5C}"/>
    <dgm:cxn modelId="{CAFB94B9-B704-4517-BCCB-D5A7F17CDE6C}" srcId="{A9D82690-15C6-48D1-AE28-D89BD559574C}" destId="{8426A002-BF01-4573-B9A3-0BE8B3C8B789}" srcOrd="2" destOrd="0" parTransId="{40C53A68-5BD9-4606-BD56-432EE78ADECA}" sibTransId="{60F2A70C-B546-48FB-A7BB-997218BB3FF3}"/>
    <dgm:cxn modelId="{2F4A62BA-F02E-4AAB-8BE1-A0CB1C2186B2}" type="presOf" srcId="{3EBD9A7D-1185-4390-8AA6-C7F8F2C6B8A7}" destId="{E2F67E02-82F6-4025-8952-10F618548C97}" srcOrd="0" destOrd="0" presId="urn:microsoft.com/office/officeart/2008/layout/CircularPictureCallout"/>
    <dgm:cxn modelId="{9E513133-12B8-42AC-93EA-7A8AB5007D45}" type="presParOf" srcId="{C9168EB2-3EC8-48D5-8816-A4E610E6B5A7}" destId="{FCF71DD9-E4CC-4D73-B0AB-AA2A9401A1A5}" srcOrd="0" destOrd="0" presId="urn:microsoft.com/office/officeart/2008/layout/CircularPictureCallout"/>
    <dgm:cxn modelId="{84AC9099-A0F3-456D-809B-FA1047F645C7}" type="presParOf" srcId="{FCF71DD9-E4CC-4D73-B0AB-AA2A9401A1A5}" destId="{16B2C653-3720-4FE5-BEED-8D688E3D5FFB}" srcOrd="0" destOrd="0" presId="urn:microsoft.com/office/officeart/2008/layout/CircularPictureCallout"/>
    <dgm:cxn modelId="{0AA5AD01-7202-48C6-A2A5-207D42C7C105}" type="presParOf" srcId="{16B2C653-3720-4FE5-BEED-8D688E3D5FFB}" destId="{16D155F0-96AC-47C9-A388-A33363FB55D0}" srcOrd="0" destOrd="0" presId="urn:microsoft.com/office/officeart/2008/layout/CircularPictureCallout"/>
    <dgm:cxn modelId="{6EA0622E-661A-4BA8-9D47-D2EF0F334869}" type="presParOf" srcId="{FCF71DD9-E4CC-4D73-B0AB-AA2A9401A1A5}" destId="{4BE54D69-1EF5-4965-AC50-AB2962B5F908}" srcOrd="1" destOrd="0" presId="urn:microsoft.com/office/officeart/2008/layout/CircularPictureCallout"/>
    <dgm:cxn modelId="{C7097D2F-56A5-4B89-8613-A21E54E320FE}" type="presParOf" srcId="{FCF71DD9-E4CC-4D73-B0AB-AA2A9401A1A5}" destId="{2A18183A-38D9-4DAF-96F9-35F912765392}" srcOrd="2" destOrd="0" presId="urn:microsoft.com/office/officeart/2008/layout/CircularPictureCallout"/>
    <dgm:cxn modelId="{8CD21CB8-C658-4F62-8E31-1FF13D9E67E7}" type="presParOf" srcId="{2A18183A-38D9-4DAF-96F9-35F912765392}" destId="{2E35917F-524B-4310-821A-7551079A8094}" srcOrd="0" destOrd="0" presId="urn:microsoft.com/office/officeart/2008/layout/CircularPictureCallout"/>
    <dgm:cxn modelId="{B0E11B5B-B5CB-442F-A482-D0D253DBF6A9}" type="presParOf" srcId="{FCF71DD9-E4CC-4D73-B0AB-AA2A9401A1A5}" destId="{55F38AED-E387-45F7-89E3-D7B22D31087E}" srcOrd="3" destOrd="0" presId="urn:microsoft.com/office/officeart/2008/layout/CircularPictureCallout"/>
    <dgm:cxn modelId="{C3188A9A-313F-4DB0-B01C-AE9F39AC8A16}" type="presParOf" srcId="{FCF71DD9-E4CC-4D73-B0AB-AA2A9401A1A5}" destId="{6173E4DF-9070-4FA7-AF54-41376000B5A9}" srcOrd="4" destOrd="0" presId="urn:microsoft.com/office/officeart/2008/layout/CircularPictureCallout"/>
    <dgm:cxn modelId="{7F07ADD3-2623-4FA3-AD30-48F481E55E9C}" type="presParOf" srcId="{6173E4DF-9070-4FA7-AF54-41376000B5A9}" destId="{E2F67E02-82F6-4025-8952-10F618548C97}" srcOrd="0" destOrd="0" presId="urn:microsoft.com/office/officeart/2008/layout/CircularPictureCallout"/>
    <dgm:cxn modelId="{845D1F47-1B72-4766-B433-F2CF0EE2E923}" type="presParOf" srcId="{FCF71DD9-E4CC-4D73-B0AB-AA2A9401A1A5}" destId="{ADFA8D47-8AD5-4B8A-A1FE-9EA3C1E1040C}" srcOrd="5" destOrd="0" presId="urn:microsoft.com/office/officeart/2008/layout/CircularPictureCallout"/>
    <dgm:cxn modelId="{CF5BFC96-24A3-4CF8-9C69-8F3408D92BB9}" type="presParOf" srcId="{ADFA8D47-8AD5-4B8A-A1FE-9EA3C1E1040C}" destId="{AB7F592F-0B5A-4399-BE83-D0AD8CA3AFC9}" srcOrd="0" destOrd="0" presId="urn:microsoft.com/office/officeart/2008/layout/CircularPictureCallout"/>
    <dgm:cxn modelId="{E0B6A2D6-958E-4CB3-9F01-C72817F82F90}" type="presParOf" srcId="{FCF71DD9-E4CC-4D73-B0AB-AA2A9401A1A5}" destId="{151A3E52-D896-4956-A9AD-DE0A4C73B9EC}" srcOrd="6" destOrd="0" presId="urn:microsoft.com/office/officeart/2008/layout/CircularPictureCallout"/>
    <dgm:cxn modelId="{7B2CF294-6F66-4B28-9ECB-3BB86F55ADA6}" type="presParOf" srcId="{FCF71DD9-E4CC-4D73-B0AB-AA2A9401A1A5}" destId="{041A2C2D-9CC9-4AF3-8204-22FBD367C578}" srcOrd="7" destOrd="0" presId="urn:microsoft.com/office/officeart/2008/layout/CircularPictureCallout"/>
    <dgm:cxn modelId="{AE3F49EC-ACDA-4539-B754-8B7B0B2D255F}" type="presParOf" srcId="{041A2C2D-9CC9-4AF3-8204-22FBD367C578}" destId="{0CCE506F-8A99-49D4-A1EC-09B03D67D56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37FBA-1E1E-4C3A-A0A8-4DBF54350231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E1B573-9120-4A3F-8CAC-609D315499C2}">
      <dgm:prSet phldrT="[Text]" custT="1"/>
      <dgm:spPr/>
      <dgm:t>
        <a:bodyPr/>
        <a:lstStyle/>
        <a:p>
          <a:r>
            <a:rPr lang="en-US" sz="2800" dirty="0"/>
            <a:t>St. Constance:</a:t>
          </a:r>
          <a:br>
            <a:rPr lang="en-US" sz="2800" dirty="0"/>
          </a:br>
          <a:r>
            <a:rPr lang="en-US" sz="2800" dirty="0"/>
            <a:t>October #2</a:t>
          </a:r>
        </a:p>
      </dgm:t>
    </dgm:pt>
    <dgm:pt modelId="{7D87652F-02F9-4A62-B496-869068116BC8}" type="parTrans" cxnId="{C43C7DCB-5F25-4353-9E33-FFD7563192A2}">
      <dgm:prSet/>
      <dgm:spPr/>
      <dgm:t>
        <a:bodyPr/>
        <a:lstStyle/>
        <a:p>
          <a:endParaRPr lang="en-US"/>
        </a:p>
      </dgm:t>
    </dgm:pt>
    <dgm:pt modelId="{C7DD5080-9EB2-45CC-9A57-4902365E2501}" type="sibTrans" cxnId="{C43C7DCB-5F25-4353-9E33-FFD7563192A2}">
      <dgm:prSet/>
      <dgm:spPr/>
      <dgm:t>
        <a:bodyPr/>
        <a:lstStyle/>
        <a:p>
          <a:endParaRPr lang="en-US"/>
        </a:p>
      </dgm:t>
    </dgm:pt>
    <dgm:pt modelId="{8A35E1F2-742B-45F7-8913-AEF9177F0550}">
      <dgm:prSet phldrT="[Text]" custT="1"/>
      <dgm:spPr/>
      <dgm:t>
        <a:bodyPr/>
        <a:lstStyle/>
        <a:p>
          <a:r>
            <a:rPr lang="en-US" sz="2000" dirty="0"/>
            <a:t>Activity: Draw the Market!</a:t>
          </a:r>
        </a:p>
      </dgm:t>
    </dgm:pt>
    <dgm:pt modelId="{1FB6FBF5-00E4-4876-8496-FCB8BE967E5A}" type="parTrans" cxnId="{55B55B8E-A902-43B3-BF9C-765CDA35F00F}">
      <dgm:prSet/>
      <dgm:spPr/>
      <dgm:t>
        <a:bodyPr/>
        <a:lstStyle/>
        <a:p>
          <a:endParaRPr lang="en-US"/>
        </a:p>
      </dgm:t>
    </dgm:pt>
    <dgm:pt modelId="{ABAD2D10-CA72-40F9-8E5C-99CFEFA3D30B}" type="sibTrans" cxnId="{55B55B8E-A902-43B3-BF9C-765CDA35F00F}">
      <dgm:prSet/>
      <dgm:spPr/>
      <dgm:t>
        <a:bodyPr/>
        <a:lstStyle/>
        <a:p>
          <a:endParaRPr lang="en-US"/>
        </a:p>
      </dgm:t>
    </dgm:pt>
    <dgm:pt modelId="{9E3EFC51-DB6B-4EE3-9C12-73D0C3F7066B}">
      <dgm:prSet phldrT="[Text]" custT="1"/>
      <dgm:spPr/>
      <dgm:t>
        <a:bodyPr/>
        <a:lstStyle/>
        <a:p>
          <a:r>
            <a:rPr lang="en-US" sz="2000" dirty="0"/>
            <a:t>Lesson: Stocks</a:t>
          </a:r>
        </a:p>
      </dgm:t>
    </dgm:pt>
    <dgm:pt modelId="{3F138B87-3B0F-45FA-808C-DDE9CF811829}" type="parTrans" cxnId="{480570BD-3C6D-49BE-A946-BC811AFB0D94}">
      <dgm:prSet/>
      <dgm:spPr/>
      <dgm:t>
        <a:bodyPr/>
        <a:lstStyle/>
        <a:p>
          <a:endParaRPr lang="en-US"/>
        </a:p>
      </dgm:t>
    </dgm:pt>
    <dgm:pt modelId="{34B68F5D-DB18-48EC-9B6C-6AED8143CBFA}" type="sibTrans" cxnId="{480570BD-3C6D-49BE-A946-BC811AFB0D94}">
      <dgm:prSet/>
      <dgm:spPr/>
      <dgm:t>
        <a:bodyPr/>
        <a:lstStyle/>
        <a:p>
          <a:endParaRPr lang="en-US"/>
        </a:p>
      </dgm:t>
    </dgm:pt>
    <dgm:pt modelId="{7C987E66-1921-4787-86E4-2A4BADBD9FEB}">
      <dgm:prSet phldrT="[Text]" custT="1"/>
      <dgm:spPr/>
      <dgm:t>
        <a:bodyPr/>
        <a:lstStyle/>
        <a:p>
          <a:r>
            <a:rPr lang="en-US" sz="2000" dirty="0"/>
            <a:t>HW Review + Watch Lists</a:t>
          </a:r>
        </a:p>
      </dgm:t>
    </dgm:pt>
    <dgm:pt modelId="{29D43222-9698-421C-925B-3FD63762705E}" type="parTrans" cxnId="{2AB443DA-DFA2-4679-B122-ED3341236433}">
      <dgm:prSet/>
      <dgm:spPr/>
      <dgm:t>
        <a:bodyPr/>
        <a:lstStyle/>
        <a:p>
          <a:endParaRPr lang="en-US"/>
        </a:p>
      </dgm:t>
    </dgm:pt>
    <dgm:pt modelId="{E9ABA1E3-79B6-49FE-A5C2-B72DB7EC6774}" type="sibTrans" cxnId="{2AB443DA-DFA2-4679-B122-ED3341236433}">
      <dgm:prSet/>
      <dgm:spPr/>
      <dgm:t>
        <a:bodyPr/>
        <a:lstStyle/>
        <a:p>
          <a:endParaRPr lang="en-US"/>
        </a:p>
      </dgm:t>
    </dgm:pt>
    <dgm:pt modelId="{91FE637D-AA98-4654-87F9-FD7DBB4239CE}">
      <dgm:prSet phldrT="[Text]" custT="1"/>
      <dgm:spPr/>
      <dgm:t>
        <a:bodyPr/>
        <a:lstStyle/>
        <a:p>
          <a:endParaRPr lang="en-US" sz="2000" dirty="0"/>
        </a:p>
      </dgm:t>
    </dgm:pt>
    <dgm:pt modelId="{39B9150B-2BD9-4F16-B9EF-9F0EE313E66D}" type="parTrans" cxnId="{305BCE9E-7AF1-4296-92E5-BF21BB5C5A49}">
      <dgm:prSet/>
      <dgm:spPr/>
      <dgm:t>
        <a:bodyPr/>
        <a:lstStyle/>
        <a:p>
          <a:endParaRPr lang="en-US"/>
        </a:p>
      </dgm:t>
    </dgm:pt>
    <dgm:pt modelId="{E7D5EC72-4FE6-4E9D-8D6D-C8035C56423E}" type="sibTrans" cxnId="{305BCE9E-7AF1-4296-92E5-BF21BB5C5A49}">
      <dgm:prSet/>
      <dgm:spPr/>
      <dgm:t>
        <a:bodyPr/>
        <a:lstStyle/>
        <a:p>
          <a:endParaRPr lang="en-US"/>
        </a:p>
      </dgm:t>
    </dgm:pt>
    <dgm:pt modelId="{B381D59A-B86B-4686-A0B5-BD0E820BF177}" type="pres">
      <dgm:prSet presAssocID="{FF137FBA-1E1E-4C3A-A0A8-4DBF54350231}" presName="Name0" presStyleCnt="0">
        <dgm:presLayoutVars>
          <dgm:dir/>
          <dgm:animLvl val="lvl"/>
          <dgm:resizeHandles/>
        </dgm:presLayoutVars>
      </dgm:prSet>
      <dgm:spPr/>
    </dgm:pt>
    <dgm:pt modelId="{8FF0BC95-065F-40B7-AF91-19884A83059A}" type="pres">
      <dgm:prSet presAssocID="{FEE1B573-9120-4A3F-8CAC-609D315499C2}" presName="linNode" presStyleCnt="0"/>
      <dgm:spPr/>
    </dgm:pt>
    <dgm:pt modelId="{BA4E2730-2FFF-4652-BBDA-0EEE06D214D8}" type="pres">
      <dgm:prSet presAssocID="{FEE1B573-9120-4A3F-8CAC-609D315499C2}" presName="parentShp" presStyleLbl="node1" presStyleIdx="0" presStyleCnt="1" custScaleX="97929" custLinFactY="-17807" custLinFactNeighborX="792" custLinFactNeighborY="-100000">
        <dgm:presLayoutVars>
          <dgm:bulletEnabled val="1"/>
        </dgm:presLayoutVars>
      </dgm:prSet>
      <dgm:spPr/>
    </dgm:pt>
    <dgm:pt modelId="{3450E037-CC0E-4E50-889F-428FA30A62C1}" type="pres">
      <dgm:prSet presAssocID="{FEE1B573-9120-4A3F-8CAC-609D315499C2}" presName="childShp" presStyleLbl="bgAccFollowNode1" presStyleIdx="0" presStyleCnt="1" custLinFactNeighborX="4355" custLinFactNeighborY="-18145">
        <dgm:presLayoutVars>
          <dgm:bulletEnabled val="1"/>
        </dgm:presLayoutVars>
      </dgm:prSet>
      <dgm:spPr/>
    </dgm:pt>
  </dgm:ptLst>
  <dgm:cxnLst>
    <dgm:cxn modelId="{31129940-19FC-4D4F-8F3A-A249B0E09A1C}" type="presOf" srcId="{91FE637D-AA98-4654-87F9-FD7DBB4239CE}" destId="{3450E037-CC0E-4E50-889F-428FA30A62C1}" srcOrd="0" destOrd="0" presId="urn:microsoft.com/office/officeart/2005/8/layout/vList6"/>
    <dgm:cxn modelId="{55B55B8E-A902-43B3-BF9C-765CDA35F00F}" srcId="{FEE1B573-9120-4A3F-8CAC-609D315499C2}" destId="{8A35E1F2-742B-45F7-8913-AEF9177F0550}" srcOrd="1" destOrd="0" parTransId="{1FB6FBF5-00E4-4876-8496-FCB8BE967E5A}" sibTransId="{ABAD2D10-CA72-40F9-8E5C-99CFEFA3D30B}"/>
    <dgm:cxn modelId="{305BCE9E-7AF1-4296-92E5-BF21BB5C5A49}" srcId="{FEE1B573-9120-4A3F-8CAC-609D315499C2}" destId="{91FE637D-AA98-4654-87F9-FD7DBB4239CE}" srcOrd="0" destOrd="0" parTransId="{39B9150B-2BD9-4F16-B9EF-9F0EE313E66D}" sibTransId="{E7D5EC72-4FE6-4E9D-8D6D-C8035C56423E}"/>
    <dgm:cxn modelId="{480570BD-3C6D-49BE-A946-BC811AFB0D94}" srcId="{FEE1B573-9120-4A3F-8CAC-609D315499C2}" destId="{9E3EFC51-DB6B-4EE3-9C12-73D0C3F7066B}" srcOrd="3" destOrd="0" parTransId="{3F138B87-3B0F-45FA-808C-DDE9CF811829}" sibTransId="{34B68F5D-DB18-48EC-9B6C-6AED8143CBFA}"/>
    <dgm:cxn modelId="{1E5777BD-4E2D-4AA3-936F-0DD4B68D421D}" type="presOf" srcId="{FEE1B573-9120-4A3F-8CAC-609D315499C2}" destId="{BA4E2730-2FFF-4652-BBDA-0EEE06D214D8}" srcOrd="0" destOrd="0" presId="urn:microsoft.com/office/officeart/2005/8/layout/vList6"/>
    <dgm:cxn modelId="{AA354CC1-1AFC-4B53-8769-AD21935A744E}" type="presOf" srcId="{8A35E1F2-742B-45F7-8913-AEF9177F0550}" destId="{3450E037-CC0E-4E50-889F-428FA30A62C1}" srcOrd="0" destOrd="1" presId="urn:microsoft.com/office/officeart/2005/8/layout/vList6"/>
    <dgm:cxn modelId="{9148B2C8-BDF5-4686-9755-CE8AB8126DFB}" type="presOf" srcId="{9E3EFC51-DB6B-4EE3-9C12-73D0C3F7066B}" destId="{3450E037-CC0E-4E50-889F-428FA30A62C1}" srcOrd="0" destOrd="3" presId="urn:microsoft.com/office/officeart/2005/8/layout/vList6"/>
    <dgm:cxn modelId="{C43C7DCB-5F25-4353-9E33-FFD7563192A2}" srcId="{FF137FBA-1E1E-4C3A-A0A8-4DBF54350231}" destId="{FEE1B573-9120-4A3F-8CAC-609D315499C2}" srcOrd="0" destOrd="0" parTransId="{7D87652F-02F9-4A62-B496-869068116BC8}" sibTransId="{C7DD5080-9EB2-45CC-9A57-4902365E2501}"/>
    <dgm:cxn modelId="{2AB443DA-DFA2-4679-B122-ED3341236433}" srcId="{FEE1B573-9120-4A3F-8CAC-609D315499C2}" destId="{7C987E66-1921-4787-86E4-2A4BADBD9FEB}" srcOrd="2" destOrd="0" parTransId="{29D43222-9698-421C-925B-3FD63762705E}" sibTransId="{E9ABA1E3-79B6-49FE-A5C2-B72DB7EC6774}"/>
    <dgm:cxn modelId="{8911D0E8-E200-46CC-B5FC-3A72F9EA672C}" type="presOf" srcId="{7C987E66-1921-4787-86E4-2A4BADBD9FEB}" destId="{3450E037-CC0E-4E50-889F-428FA30A62C1}" srcOrd="0" destOrd="2" presId="urn:microsoft.com/office/officeart/2005/8/layout/vList6"/>
    <dgm:cxn modelId="{73C431F2-200D-4C16-8AE5-76E6CF7A9247}" type="presOf" srcId="{FF137FBA-1E1E-4C3A-A0A8-4DBF54350231}" destId="{B381D59A-B86B-4686-A0B5-BD0E820BF177}" srcOrd="0" destOrd="0" presId="urn:microsoft.com/office/officeart/2005/8/layout/vList6"/>
    <dgm:cxn modelId="{2AEB573F-0811-4FBA-8554-CAE3ABE1F751}" type="presParOf" srcId="{B381D59A-B86B-4686-A0B5-BD0E820BF177}" destId="{8FF0BC95-065F-40B7-AF91-19884A83059A}" srcOrd="0" destOrd="0" presId="urn:microsoft.com/office/officeart/2005/8/layout/vList6"/>
    <dgm:cxn modelId="{F8291246-80FB-459F-AF75-68EACCC889C2}" type="presParOf" srcId="{8FF0BC95-065F-40B7-AF91-19884A83059A}" destId="{BA4E2730-2FFF-4652-BBDA-0EEE06D214D8}" srcOrd="0" destOrd="0" presId="urn:microsoft.com/office/officeart/2005/8/layout/vList6"/>
    <dgm:cxn modelId="{62808DCD-4992-4F6F-B9E7-5F96F8C08888}" type="presParOf" srcId="{8FF0BC95-065F-40B7-AF91-19884A83059A}" destId="{3450E037-CC0E-4E50-889F-428FA30A62C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627EAD-BB70-4415-8FB9-94ABBD2B4645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3314E13-722E-4E14-A76C-5857646D2E02}">
      <dgm:prSet phldrT="[Text]"/>
      <dgm:spPr/>
      <dgm:t>
        <a:bodyPr/>
        <a:lstStyle/>
        <a:p>
          <a:pPr>
            <a:buClr>
              <a:srgbClr val="000000"/>
            </a:buClr>
            <a:buSzPts val="2000"/>
            <a:buFont typeface="Arial"/>
            <a:buChar char="•"/>
          </a:pPr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Q1</a:t>
          </a:r>
          <a:b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</a:br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What are assets?</a:t>
          </a:r>
          <a:endParaRPr lang="en-US" dirty="0"/>
        </a:p>
      </dgm:t>
    </dgm:pt>
    <dgm:pt modelId="{26275CC0-A4A2-4C58-8759-E7A53EA40AF5}" type="parTrans" cxnId="{5D8127A1-33B6-496B-B668-0285F4557E45}">
      <dgm:prSet/>
      <dgm:spPr/>
      <dgm:t>
        <a:bodyPr/>
        <a:lstStyle/>
        <a:p>
          <a:endParaRPr lang="en-US"/>
        </a:p>
      </dgm:t>
    </dgm:pt>
    <dgm:pt modelId="{3575075E-822C-42F2-A2CE-71E95268FC70}" type="sibTrans" cxnId="{5D8127A1-33B6-496B-B668-0285F4557E45}">
      <dgm:prSet/>
      <dgm:spPr/>
      <dgm:t>
        <a:bodyPr/>
        <a:lstStyle/>
        <a:p>
          <a:endParaRPr lang="en-US"/>
        </a:p>
      </dgm:t>
    </dgm:pt>
    <dgm:pt modelId="{B940ED49-E5A9-420C-9D93-97A5E350AD4D}">
      <dgm:prSet/>
      <dgm:spPr/>
      <dgm:t>
        <a:bodyPr/>
        <a:lstStyle/>
        <a:p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Q2</a:t>
          </a:r>
          <a:b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</a:br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What are liabilities?</a:t>
          </a:r>
        </a:p>
      </dgm:t>
    </dgm:pt>
    <dgm:pt modelId="{07CF1E3E-59F1-456F-82F5-3F92B84811E8}" type="parTrans" cxnId="{ED519893-795C-4294-BCAF-CDDCF4B5449B}">
      <dgm:prSet/>
      <dgm:spPr/>
      <dgm:t>
        <a:bodyPr/>
        <a:lstStyle/>
        <a:p>
          <a:endParaRPr lang="en-US"/>
        </a:p>
      </dgm:t>
    </dgm:pt>
    <dgm:pt modelId="{CDB13BD5-E97A-4C68-B52D-E85D0FCB3848}" type="sibTrans" cxnId="{ED519893-795C-4294-BCAF-CDDCF4B5449B}">
      <dgm:prSet/>
      <dgm:spPr/>
      <dgm:t>
        <a:bodyPr/>
        <a:lstStyle/>
        <a:p>
          <a:endParaRPr lang="en-US"/>
        </a:p>
      </dgm:t>
    </dgm:pt>
    <dgm:pt modelId="{E680FA38-6825-492B-BAD3-A31DCE113966}">
      <dgm:prSet/>
      <dgm:spPr/>
      <dgm:t>
        <a:bodyPr/>
        <a:lstStyle/>
        <a:p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Q3</a:t>
          </a:r>
          <a:b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</a:br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Why save?</a:t>
          </a:r>
          <a:endParaRPr lang="en-US" dirty="0"/>
        </a:p>
      </dgm:t>
    </dgm:pt>
    <dgm:pt modelId="{71A91928-DA20-4915-9B63-99ADF2110B01}" type="parTrans" cxnId="{23D14CE6-1623-4659-A124-130501007B1B}">
      <dgm:prSet/>
      <dgm:spPr/>
      <dgm:t>
        <a:bodyPr/>
        <a:lstStyle/>
        <a:p>
          <a:endParaRPr lang="en-US"/>
        </a:p>
      </dgm:t>
    </dgm:pt>
    <dgm:pt modelId="{E083E851-F4CC-4049-B0DC-21EBAFDC30AC}" type="sibTrans" cxnId="{23D14CE6-1623-4659-A124-130501007B1B}">
      <dgm:prSet/>
      <dgm:spPr/>
      <dgm:t>
        <a:bodyPr/>
        <a:lstStyle/>
        <a:p>
          <a:endParaRPr lang="en-US"/>
        </a:p>
      </dgm:t>
    </dgm:pt>
    <dgm:pt modelId="{624004C4-2AAB-4E9E-AF87-4A8E28F9AFBB}">
      <dgm:prSet/>
      <dgm:spPr/>
      <dgm:t>
        <a:bodyPr/>
        <a:lstStyle/>
        <a:p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Q4</a:t>
          </a:r>
          <a:b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</a:br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What does risk mean?</a:t>
          </a:r>
          <a:endParaRPr lang="en-US" dirty="0">
            <a:ea typeface="Calibri"/>
          </a:endParaRPr>
        </a:p>
      </dgm:t>
    </dgm:pt>
    <dgm:pt modelId="{CD66023C-BBF8-4C62-B271-3B3C5538FDAE}" type="parTrans" cxnId="{E2E11FAD-40D7-461D-A5B2-37B5F53C8FE5}">
      <dgm:prSet/>
      <dgm:spPr/>
      <dgm:t>
        <a:bodyPr/>
        <a:lstStyle/>
        <a:p>
          <a:endParaRPr lang="en-US"/>
        </a:p>
      </dgm:t>
    </dgm:pt>
    <dgm:pt modelId="{4C1773D3-9F01-4EF5-95C9-FA07167BF8EB}" type="sibTrans" cxnId="{E2E11FAD-40D7-461D-A5B2-37B5F53C8FE5}">
      <dgm:prSet/>
      <dgm:spPr/>
      <dgm:t>
        <a:bodyPr/>
        <a:lstStyle/>
        <a:p>
          <a:endParaRPr lang="en-US"/>
        </a:p>
      </dgm:t>
    </dgm:pt>
    <dgm:pt modelId="{256B1860-0E14-423B-8EC6-7B4C6CD6462D}">
      <dgm:prSet/>
      <dgm:spPr/>
      <dgm:t>
        <a:bodyPr/>
        <a:lstStyle/>
        <a:p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Q5</a:t>
          </a:r>
          <a:b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</a:br>
          <a:r>
            <a:rPr lang="en-US" b="0" i="0" u="none" strike="noStrike" cap="none" dirty="0">
              <a:latin typeface="Calibri"/>
              <a:ea typeface="Calibri"/>
              <a:cs typeface="Calibri"/>
              <a:sym typeface="Calibri"/>
            </a:rPr>
            <a:t>Why invest?</a:t>
          </a:r>
          <a:endParaRPr lang="en-US" dirty="0"/>
        </a:p>
      </dgm:t>
    </dgm:pt>
    <dgm:pt modelId="{B96D09D0-2BDC-4C7A-969B-7F8BC77C3614}" type="parTrans" cxnId="{D5615532-5923-4D18-B65C-CDE5FC3A5671}">
      <dgm:prSet/>
      <dgm:spPr/>
      <dgm:t>
        <a:bodyPr/>
        <a:lstStyle/>
        <a:p>
          <a:endParaRPr lang="en-US"/>
        </a:p>
      </dgm:t>
    </dgm:pt>
    <dgm:pt modelId="{035694BF-6510-4DA3-9A82-C1FD0D28A527}" type="sibTrans" cxnId="{D5615532-5923-4D18-B65C-CDE5FC3A5671}">
      <dgm:prSet/>
      <dgm:spPr/>
      <dgm:t>
        <a:bodyPr/>
        <a:lstStyle/>
        <a:p>
          <a:endParaRPr lang="en-US"/>
        </a:p>
      </dgm:t>
    </dgm:pt>
    <dgm:pt modelId="{08B7A2BC-1B8C-424F-A60A-FB6EA65DA386}" type="pres">
      <dgm:prSet presAssocID="{D1627EAD-BB70-4415-8FB9-94ABBD2B4645}" presName="diagram" presStyleCnt="0">
        <dgm:presLayoutVars>
          <dgm:dir/>
          <dgm:resizeHandles val="exact"/>
        </dgm:presLayoutVars>
      </dgm:prSet>
      <dgm:spPr/>
    </dgm:pt>
    <dgm:pt modelId="{D99F50A7-5517-4942-9181-0AE1A7772D93}" type="pres">
      <dgm:prSet presAssocID="{13314E13-722E-4E14-A76C-5857646D2E02}" presName="node" presStyleLbl="node1" presStyleIdx="0" presStyleCnt="5">
        <dgm:presLayoutVars>
          <dgm:bulletEnabled val="1"/>
        </dgm:presLayoutVars>
      </dgm:prSet>
      <dgm:spPr/>
    </dgm:pt>
    <dgm:pt modelId="{200AA311-48F2-44E0-9557-5E440B00AB7F}" type="pres">
      <dgm:prSet presAssocID="{3575075E-822C-42F2-A2CE-71E95268FC70}" presName="sibTrans" presStyleCnt="0"/>
      <dgm:spPr/>
    </dgm:pt>
    <dgm:pt modelId="{6F344A3F-F367-4CB0-BCB9-B32945C4F3DB}" type="pres">
      <dgm:prSet presAssocID="{B940ED49-E5A9-420C-9D93-97A5E350AD4D}" presName="node" presStyleLbl="node1" presStyleIdx="1" presStyleCnt="5">
        <dgm:presLayoutVars>
          <dgm:bulletEnabled val="1"/>
        </dgm:presLayoutVars>
      </dgm:prSet>
      <dgm:spPr/>
    </dgm:pt>
    <dgm:pt modelId="{E506DCE8-6E62-419F-98CF-C8015E417ED6}" type="pres">
      <dgm:prSet presAssocID="{CDB13BD5-E97A-4C68-B52D-E85D0FCB3848}" presName="sibTrans" presStyleCnt="0"/>
      <dgm:spPr/>
    </dgm:pt>
    <dgm:pt modelId="{AB44F1D6-A0E9-4EB4-95FE-5EB7FD86C3C0}" type="pres">
      <dgm:prSet presAssocID="{E680FA38-6825-492B-BAD3-A31DCE113966}" presName="node" presStyleLbl="node1" presStyleIdx="2" presStyleCnt="5">
        <dgm:presLayoutVars>
          <dgm:bulletEnabled val="1"/>
        </dgm:presLayoutVars>
      </dgm:prSet>
      <dgm:spPr/>
    </dgm:pt>
    <dgm:pt modelId="{4ABE072C-5C5E-42F5-8C10-E0897E4E8742}" type="pres">
      <dgm:prSet presAssocID="{E083E851-F4CC-4049-B0DC-21EBAFDC30AC}" presName="sibTrans" presStyleCnt="0"/>
      <dgm:spPr/>
    </dgm:pt>
    <dgm:pt modelId="{0E17FB8B-0F52-4460-ADBB-A51C001A7DA8}" type="pres">
      <dgm:prSet presAssocID="{624004C4-2AAB-4E9E-AF87-4A8E28F9AFBB}" presName="node" presStyleLbl="node1" presStyleIdx="3" presStyleCnt="5">
        <dgm:presLayoutVars>
          <dgm:bulletEnabled val="1"/>
        </dgm:presLayoutVars>
      </dgm:prSet>
      <dgm:spPr/>
    </dgm:pt>
    <dgm:pt modelId="{C8247092-BCD9-44A6-86CE-3DCFC3FAE55A}" type="pres">
      <dgm:prSet presAssocID="{4C1773D3-9F01-4EF5-95C9-FA07167BF8EB}" presName="sibTrans" presStyleCnt="0"/>
      <dgm:spPr/>
    </dgm:pt>
    <dgm:pt modelId="{CBA0BE8C-5EBF-4BF4-9AA1-2BE3CB6DA553}" type="pres">
      <dgm:prSet presAssocID="{256B1860-0E14-423B-8EC6-7B4C6CD6462D}" presName="node" presStyleLbl="node1" presStyleIdx="4" presStyleCnt="5">
        <dgm:presLayoutVars>
          <dgm:bulletEnabled val="1"/>
        </dgm:presLayoutVars>
      </dgm:prSet>
      <dgm:spPr/>
    </dgm:pt>
  </dgm:ptLst>
  <dgm:cxnLst>
    <dgm:cxn modelId="{E881330C-9D09-43DD-8793-98E7D9C58497}" type="presOf" srcId="{624004C4-2AAB-4E9E-AF87-4A8E28F9AFBB}" destId="{0E17FB8B-0F52-4460-ADBB-A51C001A7DA8}" srcOrd="0" destOrd="0" presId="urn:microsoft.com/office/officeart/2005/8/layout/default"/>
    <dgm:cxn modelId="{D5615532-5923-4D18-B65C-CDE5FC3A5671}" srcId="{D1627EAD-BB70-4415-8FB9-94ABBD2B4645}" destId="{256B1860-0E14-423B-8EC6-7B4C6CD6462D}" srcOrd="4" destOrd="0" parTransId="{B96D09D0-2BDC-4C7A-969B-7F8BC77C3614}" sibTransId="{035694BF-6510-4DA3-9A82-C1FD0D28A527}"/>
    <dgm:cxn modelId="{571B1935-7465-4AD3-AF83-5CBA50FDE4BC}" type="presOf" srcId="{E680FA38-6825-492B-BAD3-A31DCE113966}" destId="{AB44F1D6-A0E9-4EB4-95FE-5EB7FD86C3C0}" srcOrd="0" destOrd="0" presId="urn:microsoft.com/office/officeart/2005/8/layout/default"/>
    <dgm:cxn modelId="{BEC8996C-AC5E-46AA-A2DA-92556370DE2F}" type="presOf" srcId="{13314E13-722E-4E14-A76C-5857646D2E02}" destId="{D99F50A7-5517-4942-9181-0AE1A7772D93}" srcOrd="0" destOrd="0" presId="urn:microsoft.com/office/officeart/2005/8/layout/default"/>
    <dgm:cxn modelId="{ED519893-795C-4294-BCAF-CDDCF4B5449B}" srcId="{D1627EAD-BB70-4415-8FB9-94ABBD2B4645}" destId="{B940ED49-E5A9-420C-9D93-97A5E350AD4D}" srcOrd="1" destOrd="0" parTransId="{07CF1E3E-59F1-456F-82F5-3F92B84811E8}" sibTransId="{CDB13BD5-E97A-4C68-B52D-E85D0FCB3848}"/>
    <dgm:cxn modelId="{8942939B-249D-4147-8262-38D035BB4A9D}" type="presOf" srcId="{B940ED49-E5A9-420C-9D93-97A5E350AD4D}" destId="{6F344A3F-F367-4CB0-BCB9-B32945C4F3DB}" srcOrd="0" destOrd="0" presId="urn:microsoft.com/office/officeart/2005/8/layout/default"/>
    <dgm:cxn modelId="{5D8127A1-33B6-496B-B668-0285F4557E45}" srcId="{D1627EAD-BB70-4415-8FB9-94ABBD2B4645}" destId="{13314E13-722E-4E14-A76C-5857646D2E02}" srcOrd="0" destOrd="0" parTransId="{26275CC0-A4A2-4C58-8759-E7A53EA40AF5}" sibTransId="{3575075E-822C-42F2-A2CE-71E95268FC70}"/>
    <dgm:cxn modelId="{DAF13FA4-61CD-4E39-B6EB-B3764DB0DD49}" type="presOf" srcId="{D1627EAD-BB70-4415-8FB9-94ABBD2B4645}" destId="{08B7A2BC-1B8C-424F-A60A-FB6EA65DA386}" srcOrd="0" destOrd="0" presId="urn:microsoft.com/office/officeart/2005/8/layout/default"/>
    <dgm:cxn modelId="{E2E11FAD-40D7-461D-A5B2-37B5F53C8FE5}" srcId="{D1627EAD-BB70-4415-8FB9-94ABBD2B4645}" destId="{624004C4-2AAB-4E9E-AF87-4A8E28F9AFBB}" srcOrd="3" destOrd="0" parTransId="{CD66023C-BBF8-4C62-B271-3B3C5538FDAE}" sibTransId="{4C1773D3-9F01-4EF5-95C9-FA07167BF8EB}"/>
    <dgm:cxn modelId="{23D14CE6-1623-4659-A124-130501007B1B}" srcId="{D1627EAD-BB70-4415-8FB9-94ABBD2B4645}" destId="{E680FA38-6825-492B-BAD3-A31DCE113966}" srcOrd="2" destOrd="0" parTransId="{71A91928-DA20-4915-9B63-99ADF2110B01}" sibTransId="{E083E851-F4CC-4049-B0DC-21EBAFDC30AC}"/>
    <dgm:cxn modelId="{776AAAE7-DA1C-4CE9-9D2B-60836A52308B}" type="presOf" srcId="{256B1860-0E14-423B-8EC6-7B4C6CD6462D}" destId="{CBA0BE8C-5EBF-4BF4-9AA1-2BE3CB6DA553}" srcOrd="0" destOrd="0" presId="urn:microsoft.com/office/officeart/2005/8/layout/default"/>
    <dgm:cxn modelId="{EFD97086-7E92-41BA-B114-2E57DF80965F}" type="presParOf" srcId="{08B7A2BC-1B8C-424F-A60A-FB6EA65DA386}" destId="{D99F50A7-5517-4942-9181-0AE1A7772D93}" srcOrd="0" destOrd="0" presId="urn:microsoft.com/office/officeart/2005/8/layout/default"/>
    <dgm:cxn modelId="{436C0D24-2A1D-439E-9BC1-13AC8C910D00}" type="presParOf" srcId="{08B7A2BC-1B8C-424F-A60A-FB6EA65DA386}" destId="{200AA311-48F2-44E0-9557-5E440B00AB7F}" srcOrd="1" destOrd="0" presId="urn:microsoft.com/office/officeart/2005/8/layout/default"/>
    <dgm:cxn modelId="{5C630B94-1344-4A85-8DBD-CC20C5615B20}" type="presParOf" srcId="{08B7A2BC-1B8C-424F-A60A-FB6EA65DA386}" destId="{6F344A3F-F367-4CB0-BCB9-B32945C4F3DB}" srcOrd="2" destOrd="0" presId="urn:microsoft.com/office/officeart/2005/8/layout/default"/>
    <dgm:cxn modelId="{20DF19BB-5050-46CD-B97E-BBB09536CE28}" type="presParOf" srcId="{08B7A2BC-1B8C-424F-A60A-FB6EA65DA386}" destId="{E506DCE8-6E62-419F-98CF-C8015E417ED6}" srcOrd="3" destOrd="0" presId="urn:microsoft.com/office/officeart/2005/8/layout/default"/>
    <dgm:cxn modelId="{4F177AC1-B83D-4082-B602-8D51201A7BDD}" type="presParOf" srcId="{08B7A2BC-1B8C-424F-A60A-FB6EA65DA386}" destId="{AB44F1D6-A0E9-4EB4-95FE-5EB7FD86C3C0}" srcOrd="4" destOrd="0" presId="urn:microsoft.com/office/officeart/2005/8/layout/default"/>
    <dgm:cxn modelId="{BE7F8765-0A19-498B-9C92-E82666B7590B}" type="presParOf" srcId="{08B7A2BC-1B8C-424F-A60A-FB6EA65DA386}" destId="{4ABE072C-5C5E-42F5-8C10-E0897E4E8742}" srcOrd="5" destOrd="0" presId="urn:microsoft.com/office/officeart/2005/8/layout/default"/>
    <dgm:cxn modelId="{35A3DAAF-8024-468A-9957-E13D37BECD71}" type="presParOf" srcId="{08B7A2BC-1B8C-424F-A60A-FB6EA65DA386}" destId="{0E17FB8B-0F52-4460-ADBB-A51C001A7DA8}" srcOrd="6" destOrd="0" presId="urn:microsoft.com/office/officeart/2005/8/layout/default"/>
    <dgm:cxn modelId="{CBEB08ED-E7FD-49BE-80D9-89A939B86F87}" type="presParOf" srcId="{08B7A2BC-1B8C-424F-A60A-FB6EA65DA386}" destId="{C8247092-BCD9-44A6-86CE-3DCFC3FAE55A}" srcOrd="7" destOrd="0" presId="urn:microsoft.com/office/officeart/2005/8/layout/default"/>
    <dgm:cxn modelId="{9A5A1563-817C-4981-82E7-B75261CD753B}" type="presParOf" srcId="{08B7A2BC-1B8C-424F-A60A-FB6EA65DA386}" destId="{CBA0BE8C-5EBF-4BF4-9AA1-2BE3CB6DA55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415DE3-A0AE-467D-9E0A-4CBC4125A145}" type="doc">
      <dgm:prSet loTypeId="urn:microsoft.com/office/officeart/2008/layout/Lined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AADA871C-BD7C-4B4C-9030-65976B78A2B5}">
      <dgm:prSet phldrT="[Text]"/>
      <dgm:spPr/>
      <dgm:t>
        <a:bodyPr/>
        <a:lstStyle/>
        <a:p>
          <a:r>
            <a:rPr lang="en-US" b="1" i="0" u="none" strike="noStrike" cap="none" dirty="0">
              <a:latin typeface="Calibri"/>
              <a:ea typeface="Calibri"/>
              <a:cs typeface="Calibri"/>
              <a:sym typeface="Calibri"/>
            </a:rPr>
            <a:t>Stock Definition</a:t>
          </a:r>
          <a:endParaRPr lang="en-US" dirty="0"/>
        </a:p>
      </dgm:t>
    </dgm:pt>
    <dgm:pt modelId="{6A8F15B0-98A1-40F7-A8DA-AB152F49C555}" type="parTrans" cxnId="{1BC00CEF-2FDC-4176-AC41-F5E460A583DA}">
      <dgm:prSet/>
      <dgm:spPr/>
      <dgm:t>
        <a:bodyPr/>
        <a:lstStyle/>
        <a:p>
          <a:endParaRPr lang="en-US"/>
        </a:p>
      </dgm:t>
    </dgm:pt>
    <dgm:pt modelId="{D4373E33-9D46-4C64-B8D1-5DCFDACAA76E}" type="sibTrans" cxnId="{1BC00CEF-2FDC-4176-AC41-F5E460A583DA}">
      <dgm:prSet/>
      <dgm:spPr/>
      <dgm:t>
        <a:bodyPr/>
        <a:lstStyle/>
        <a:p>
          <a:endParaRPr lang="en-US"/>
        </a:p>
      </dgm:t>
    </dgm:pt>
    <dgm:pt modelId="{03A319BE-237B-4BD6-8D61-16DF3C97EED9}">
      <dgm:prSet custT="1"/>
      <dgm:spPr/>
      <dgm:t>
        <a:bodyPr/>
        <a:lstStyle/>
        <a:p>
          <a:r>
            <a:rPr lang="en-US" sz="2000" b="0" i="0" u="none" strike="noStrike" cap="none" dirty="0">
              <a:latin typeface="Calibri"/>
              <a:ea typeface="Calibri"/>
              <a:cs typeface="Calibri"/>
              <a:sym typeface="Calibri"/>
            </a:rPr>
            <a:t>A </a:t>
          </a:r>
          <a:r>
            <a:rPr lang="en-US" sz="2000" b="1" i="0" u="none" strike="noStrike" cap="none" dirty="0">
              <a:latin typeface="Calibri"/>
              <a:ea typeface="Calibri"/>
              <a:cs typeface="Calibri"/>
              <a:sym typeface="Calibri"/>
            </a:rPr>
            <a:t>stock, </a:t>
          </a:r>
          <a:r>
            <a:rPr lang="en-US" sz="2000" b="0" i="0" u="none" strike="noStrike" cap="none" dirty="0">
              <a:latin typeface="Calibri"/>
              <a:ea typeface="Calibri"/>
              <a:cs typeface="Calibri"/>
              <a:sym typeface="Calibri"/>
            </a:rPr>
            <a:t>also called a share, is a security that indicates equity ownership in a company.</a:t>
          </a:r>
        </a:p>
      </dgm:t>
    </dgm:pt>
    <dgm:pt modelId="{B321C0B7-E9E0-4A04-9B0E-C382C3E2424F}" type="parTrans" cxnId="{410BBC11-EC33-4938-BDBD-C6DCFD55B4D3}">
      <dgm:prSet/>
      <dgm:spPr/>
      <dgm:t>
        <a:bodyPr/>
        <a:lstStyle/>
        <a:p>
          <a:endParaRPr lang="en-US"/>
        </a:p>
      </dgm:t>
    </dgm:pt>
    <dgm:pt modelId="{361412E7-7E78-4D9E-A67C-E22CCD5B868F}" type="sibTrans" cxnId="{410BBC11-EC33-4938-BDBD-C6DCFD55B4D3}">
      <dgm:prSet/>
      <dgm:spPr/>
      <dgm:t>
        <a:bodyPr/>
        <a:lstStyle/>
        <a:p>
          <a:endParaRPr lang="en-US"/>
        </a:p>
      </dgm:t>
    </dgm:pt>
    <dgm:pt modelId="{5B8C5387-C6D0-4640-94D8-83D896110FBD}">
      <dgm:prSet custT="1"/>
      <dgm:spPr/>
      <dgm:t>
        <a:bodyPr/>
        <a:lstStyle/>
        <a:p>
          <a:r>
            <a:rPr lang="en-US" sz="2000" b="0" i="0" u="none" strike="noStrike" cap="none" dirty="0">
              <a:latin typeface="Calibri"/>
              <a:ea typeface="Calibri"/>
              <a:cs typeface="Calibri"/>
              <a:sym typeface="Calibri"/>
            </a:rPr>
            <a:t>If you own a stock, you are a partial owner, and share ownership with thousands or perhaps millions of other stockholders.</a:t>
          </a:r>
        </a:p>
      </dgm:t>
    </dgm:pt>
    <dgm:pt modelId="{24E83205-35F4-4558-8797-D5ED92F6BBA7}" type="parTrans" cxnId="{037639EC-41FB-4790-88C6-010CFD19CE70}">
      <dgm:prSet/>
      <dgm:spPr/>
      <dgm:t>
        <a:bodyPr/>
        <a:lstStyle/>
        <a:p>
          <a:endParaRPr lang="en-US"/>
        </a:p>
      </dgm:t>
    </dgm:pt>
    <dgm:pt modelId="{1B811ECF-7804-4D29-B51D-08D60EF5DB05}" type="sibTrans" cxnId="{037639EC-41FB-4790-88C6-010CFD19CE70}">
      <dgm:prSet/>
      <dgm:spPr/>
      <dgm:t>
        <a:bodyPr/>
        <a:lstStyle/>
        <a:p>
          <a:endParaRPr lang="en-US"/>
        </a:p>
      </dgm:t>
    </dgm:pt>
    <dgm:pt modelId="{CE4C5188-EDBB-4BAA-9257-418A6618DB64}">
      <dgm:prSet custT="1"/>
      <dgm:spPr/>
      <dgm:t>
        <a:bodyPr/>
        <a:lstStyle/>
        <a:p>
          <a:r>
            <a:rPr lang="en-US" sz="2000" b="0" i="0" u="none" strike="noStrike" cap="none" dirty="0">
              <a:latin typeface="Calibri"/>
              <a:ea typeface="Calibri"/>
              <a:cs typeface="Calibri"/>
              <a:sym typeface="Calibri"/>
            </a:rPr>
            <a:t>Disney has roughly 2 </a:t>
          </a:r>
          <a:r>
            <a:rPr lang="en-US" sz="2000" b="1" i="0" u="none" strike="noStrike" cap="none" dirty="0">
              <a:latin typeface="Calibri"/>
              <a:ea typeface="Calibri"/>
              <a:cs typeface="Calibri"/>
              <a:sym typeface="Calibri"/>
            </a:rPr>
            <a:t>billion </a:t>
          </a:r>
          <a:r>
            <a:rPr lang="en-US" sz="2000" b="0" i="0" u="none" strike="noStrike" cap="none" dirty="0">
              <a:latin typeface="Calibri"/>
              <a:ea typeface="Calibri"/>
              <a:cs typeface="Calibri"/>
              <a:sym typeface="Calibri"/>
            </a:rPr>
            <a:t>shares outstanding and is owned by </a:t>
          </a:r>
          <a:r>
            <a:rPr lang="en-US" sz="2000" b="1" i="0" u="none" strike="noStrike" cap="none" dirty="0">
              <a:latin typeface="Calibri"/>
              <a:ea typeface="Calibri"/>
              <a:cs typeface="Calibri"/>
              <a:sym typeface="Calibri"/>
            </a:rPr>
            <a:t>millions </a:t>
          </a:r>
          <a:r>
            <a:rPr lang="en-US" sz="2000" b="0" i="0" u="none" strike="noStrike" cap="none" dirty="0">
              <a:latin typeface="Calibri"/>
              <a:ea typeface="Calibri"/>
              <a:cs typeface="Calibri"/>
              <a:sym typeface="Calibri"/>
            </a:rPr>
            <a:t>of investors.</a:t>
          </a:r>
        </a:p>
      </dgm:t>
    </dgm:pt>
    <dgm:pt modelId="{646706FD-BAC4-4EC3-8A51-6BCDD7129344}" type="parTrans" cxnId="{B3A563BE-2A74-45DB-AFAB-F83D1F94F513}">
      <dgm:prSet/>
      <dgm:spPr/>
      <dgm:t>
        <a:bodyPr/>
        <a:lstStyle/>
        <a:p>
          <a:endParaRPr lang="en-US"/>
        </a:p>
      </dgm:t>
    </dgm:pt>
    <dgm:pt modelId="{8F714707-7670-4C52-9B6A-EB7579BA9EFD}" type="sibTrans" cxnId="{B3A563BE-2A74-45DB-AFAB-F83D1F94F513}">
      <dgm:prSet/>
      <dgm:spPr/>
      <dgm:t>
        <a:bodyPr/>
        <a:lstStyle/>
        <a:p>
          <a:endParaRPr lang="en-US"/>
        </a:p>
      </dgm:t>
    </dgm:pt>
    <dgm:pt modelId="{F33063BA-CE2B-49EC-8423-D9BC54D57CCD}" type="pres">
      <dgm:prSet presAssocID="{82415DE3-A0AE-467D-9E0A-4CBC4125A145}" presName="vert0" presStyleCnt="0">
        <dgm:presLayoutVars>
          <dgm:dir/>
          <dgm:animOne val="branch"/>
          <dgm:animLvl val="lvl"/>
        </dgm:presLayoutVars>
      </dgm:prSet>
      <dgm:spPr/>
    </dgm:pt>
    <dgm:pt modelId="{0357E2BB-4F4C-48EA-8A24-0655A3F25D05}" type="pres">
      <dgm:prSet presAssocID="{AADA871C-BD7C-4B4C-9030-65976B78A2B5}" presName="thickLine" presStyleLbl="alignNode1" presStyleIdx="0" presStyleCnt="1"/>
      <dgm:spPr/>
    </dgm:pt>
    <dgm:pt modelId="{5F86C2CF-8A0D-4D46-9A28-3FDDA0F01093}" type="pres">
      <dgm:prSet presAssocID="{AADA871C-BD7C-4B4C-9030-65976B78A2B5}" presName="horz1" presStyleCnt="0"/>
      <dgm:spPr/>
    </dgm:pt>
    <dgm:pt modelId="{39F3755E-4346-4368-A71E-08412056BC59}" type="pres">
      <dgm:prSet presAssocID="{AADA871C-BD7C-4B4C-9030-65976B78A2B5}" presName="tx1" presStyleLbl="revTx" presStyleIdx="0" presStyleCnt="4"/>
      <dgm:spPr/>
    </dgm:pt>
    <dgm:pt modelId="{8BCB87E5-C821-4D1F-8FDD-05956489B74D}" type="pres">
      <dgm:prSet presAssocID="{AADA871C-BD7C-4B4C-9030-65976B78A2B5}" presName="vert1" presStyleCnt="0"/>
      <dgm:spPr/>
    </dgm:pt>
    <dgm:pt modelId="{28D3360B-4D16-4645-AD23-8D7E91E8B8E9}" type="pres">
      <dgm:prSet presAssocID="{03A319BE-237B-4BD6-8D61-16DF3C97EED9}" presName="vertSpace2a" presStyleCnt="0"/>
      <dgm:spPr/>
    </dgm:pt>
    <dgm:pt modelId="{E14524B3-1282-43C9-A235-7E9CB77052FB}" type="pres">
      <dgm:prSet presAssocID="{03A319BE-237B-4BD6-8D61-16DF3C97EED9}" presName="horz2" presStyleCnt="0"/>
      <dgm:spPr/>
    </dgm:pt>
    <dgm:pt modelId="{0D8487C4-46D6-4F27-BEEA-30343FB4881A}" type="pres">
      <dgm:prSet presAssocID="{03A319BE-237B-4BD6-8D61-16DF3C97EED9}" presName="horzSpace2" presStyleCnt="0"/>
      <dgm:spPr/>
    </dgm:pt>
    <dgm:pt modelId="{ED6FA355-BEE3-446A-9402-7BEF9894C678}" type="pres">
      <dgm:prSet presAssocID="{03A319BE-237B-4BD6-8D61-16DF3C97EED9}" presName="tx2" presStyleLbl="revTx" presStyleIdx="1" presStyleCnt="4"/>
      <dgm:spPr/>
    </dgm:pt>
    <dgm:pt modelId="{FF7E832B-EE4F-46BC-8BD4-CECE1ECD889A}" type="pres">
      <dgm:prSet presAssocID="{03A319BE-237B-4BD6-8D61-16DF3C97EED9}" presName="vert2" presStyleCnt="0"/>
      <dgm:spPr/>
    </dgm:pt>
    <dgm:pt modelId="{570973D2-3A7A-4583-9B6E-86AA78451D51}" type="pres">
      <dgm:prSet presAssocID="{03A319BE-237B-4BD6-8D61-16DF3C97EED9}" presName="thinLine2b" presStyleLbl="callout" presStyleIdx="0" presStyleCnt="3"/>
      <dgm:spPr/>
    </dgm:pt>
    <dgm:pt modelId="{D7D40038-D444-4511-9474-AA4ABF3FA7D8}" type="pres">
      <dgm:prSet presAssocID="{03A319BE-237B-4BD6-8D61-16DF3C97EED9}" presName="vertSpace2b" presStyleCnt="0"/>
      <dgm:spPr/>
    </dgm:pt>
    <dgm:pt modelId="{90439243-8DE8-4D78-856E-810499B71FA8}" type="pres">
      <dgm:prSet presAssocID="{5B8C5387-C6D0-4640-94D8-83D896110FBD}" presName="horz2" presStyleCnt="0"/>
      <dgm:spPr/>
    </dgm:pt>
    <dgm:pt modelId="{0F0A2291-9A27-4CD7-A0CC-51E3DC430DE6}" type="pres">
      <dgm:prSet presAssocID="{5B8C5387-C6D0-4640-94D8-83D896110FBD}" presName="horzSpace2" presStyleCnt="0"/>
      <dgm:spPr/>
    </dgm:pt>
    <dgm:pt modelId="{40C7F4D3-2AF1-4584-B45E-1422F0527A7C}" type="pres">
      <dgm:prSet presAssocID="{5B8C5387-C6D0-4640-94D8-83D896110FBD}" presName="tx2" presStyleLbl="revTx" presStyleIdx="2" presStyleCnt="4"/>
      <dgm:spPr/>
    </dgm:pt>
    <dgm:pt modelId="{86E263B4-941F-4509-9702-80D3BB176A8D}" type="pres">
      <dgm:prSet presAssocID="{5B8C5387-C6D0-4640-94D8-83D896110FBD}" presName="vert2" presStyleCnt="0"/>
      <dgm:spPr/>
    </dgm:pt>
    <dgm:pt modelId="{6BD4853D-ED05-43FB-A0EC-5820196A7513}" type="pres">
      <dgm:prSet presAssocID="{5B8C5387-C6D0-4640-94D8-83D896110FBD}" presName="thinLine2b" presStyleLbl="callout" presStyleIdx="1" presStyleCnt="3"/>
      <dgm:spPr/>
    </dgm:pt>
    <dgm:pt modelId="{4DEF6ADD-92C5-46DE-9413-5A13FA85E3F9}" type="pres">
      <dgm:prSet presAssocID="{5B8C5387-C6D0-4640-94D8-83D896110FBD}" presName="vertSpace2b" presStyleCnt="0"/>
      <dgm:spPr/>
    </dgm:pt>
    <dgm:pt modelId="{5B64A2F1-D29D-4191-8605-7609ECB86F3F}" type="pres">
      <dgm:prSet presAssocID="{CE4C5188-EDBB-4BAA-9257-418A6618DB64}" presName="horz2" presStyleCnt="0"/>
      <dgm:spPr/>
    </dgm:pt>
    <dgm:pt modelId="{162F8051-1692-43BA-8EC9-E4E90BFA089E}" type="pres">
      <dgm:prSet presAssocID="{CE4C5188-EDBB-4BAA-9257-418A6618DB64}" presName="horzSpace2" presStyleCnt="0"/>
      <dgm:spPr/>
    </dgm:pt>
    <dgm:pt modelId="{47EA2546-2615-4091-8CF8-5724CCBD322B}" type="pres">
      <dgm:prSet presAssocID="{CE4C5188-EDBB-4BAA-9257-418A6618DB64}" presName="tx2" presStyleLbl="revTx" presStyleIdx="3" presStyleCnt="4"/>
      <dgm:spPr/>
    </dgm:pt>
    <dgm:pt modelId="{7D5F9E37-67BD-48CE-A9C1-CA280BDB50B6}" type="pres">
      <dgm:prSet presAssocID="{CE4C5188-EDBB-4BAA-9257-418A6618DB64}" presName="vert2" presStyleCnt="0"/>
      <dgm:spPr/>
    </dgm:pt>
    <dgm:pt modelId="{0525CD92-2CF6-4C4E-AC6A-2C6B4CD713D1}" type="pres">
      <dgm:prSet presAssocID="{CE4C5188-EDBB-4BAA-9257-418A6618DB64}" presName="thinLine2b" presStyleLbl="callout" presStyleIdx="2" presStyleCnt="3"/>
      <dgm:spPr/>
    </dgm:pt>
    <dgm:pt modelId="{82FB8DCB-9D7F-42D6-B3AC-85BA21BC6E8D}" type="pres">
      <dgm:prSet presAssocID="{CE4C5188-EDBB-4BAA-9257-418A6618DB64}" presName="vertSpace2b" presStyleCnt="0"/>
      <dgm:spPr/>
    </dgm:pt>
  </dgm:ptLst>
  <dgm:cxnLst>
    <dgm:cxn modelId="{410BBC11-EC33-4938-BDBD-C6DCFD55B4D3}" srcId="{AADA871C-BD7C-4B4C-9030-65976B78A2B5}" destId="{03A319BE-237B-4BD6-8D61-16DF3C97EED9}" srcOrd="0" destOrd="0" parTransId="{B321C0B7-E9E0-4A04-9B0E-C382C3E2424F}" sibTransId="{361412E7-7E78-4D9E-A67C-E22CCD5B868F}"/>
    <dgm:cxn modelId="{7687EA30-6F25-4ABC-B7DA-4338F408756C}" type="presOf" srcId="{82415DE3-A0AE-467D-9E0A-4CBC4125A145}" destId="{F33063BA-CE2B-49EC-8423-D9BC54D57CCD}" srcOrd="0" destOrd="0" presId="urn:microsoft.com/office/officeart/2008/layout/LinedList"/>
    <dgm:cxn modelId="{2E217A4E-2746-4A1B-83CC-A9A426766A26}" type="presOf" srcId="{5B8C5387-C6D0-4640-94D8-83D896110FBD}" destId="{40C7F4D3-2AF1-4584-B45E-1422F0527A7C}" srcOrd="0" destOrd="0" presId="urn:microsoft.com/office/officeart/2008/layout/LinedList"/>
    <dgm:cxn modelId="{B310F3A2-29BD-4D4E-BD5E-1560EB4A0677}" type="presOf" srcId="{CE4C5188-EDBB-4BAA-9257-418A6618DB64}" destId="{47EA2546-2615-4091-8CF8-5724CCBD322B}" srcOrd="0" destOrd="0" presId="urn:microsoft.com/office/officeart/2008/layout/LinedList"/>
    <dgm:cxn modelId="{4DE537AE-5663-45FF-8A8C-7C6060328BE2}" type="presOf" srcId="{AADA871C-BD7C-4B4C-9030-65976B78A2B5}" destId="{39F3755E-4346-4368-A71E-08412056BC59}" srcOrd="0" destOrd="0" presId="urn:microsoft.com/office/officeart/2008/layout/LinedList"/>
    <dgm:cxn modelId="{B3A563BE-2A74-45DB-AFAB-F83D1F94F513}" srcId="{AADA871C-BD7C-4B4C-9030-65976B78A2B5}" destId="{CE4C5188-EDBB-4BAA-9257-418A6618DB64}" srcOrd="2" destOrd="0" parTransId="{646706FD-BAC4-4EC3-8A51-6BCDD7129344}" sibTransId="{8F714707-7670-4C52-9B6A-EB7579BA9EFD}"/>
    <dgm:cxn modelId="{B9B3BCDA-AE01-4814-ADE2-37279C52A34A}" type="presOf" srcId="{03A319BE-237B-4BD6-8D61-16DF3C97EED9}" destId="{ED6FA355-BEE3-446A-9402-7BEF9894C678}" srcOrd="0" destOrd="0" presId="urn:microsoft.com/office/officeart/2008/layout/LinedList"/>
    <dgm:cxn modelId="{037639EC-41FB-4790-88C6-010CFD19CE70}" srcId="{AADA871C-BD7C-4B4C-9030-65976B78A2B5}" destId="{5B8C5387-C6D0-4640-94D8-83D896110FBD}" srcOrd="1" destOrd="0" parTransId="{24E83205-35F4-4558-8797-D5ED92F6BBA7}" sibTransId="{1B811ECF-7804-4D29-B51D-08D60EF5DB05}"/>
    <dgm:cxn modelId="{1BC00CEF-2FDC-4176-AC41-F5E460A583DA}" srcId="{82415DE3-A0AE-467D-9E0A-4CBC4125A145}" destId="{AADA871C-BD7C-4B4C-9030-65976B78A2B5}" srcOrd="0" destOrd="0" parTransId="{6A8F15B0-98A1-40F7-A8DA-AB152F49C555}" sibTransId="{D4373E33-9D46-4C64-B8D1-5DCFDACAA76E}"/>
    <dgm:cxn modelId="{8FA49B3E-F7CF-4BF5-B9E6-98241F6F5A80}" type="presParOf" srcId="{F33063BA-CE2B-49EC-8423-D9BC54D57CCD}" destId="{0357E2BB-4F4C-48EA-8A24-0655A3F25D05}" srcOrd="0" destOrd="0" presId="urn:microsoft.com/office/officeart/2008/layout/LinedList"/>
    <dgm:cxn modelId="{7EB8F446-3CE6-4E5E-8097-5807E55973D6}" type="presParOf" srcId="{F33063BA-CE2B-49EC-8423-D9BC54D57CCD}" destId="{5F86C2CF-8A0D-4D46-9A28-3FDDA0F01093}" srcOrd="1" destOrd="0" presId="urn:microsoft.com/office/officeart/2008/layout/LinedList"/>
    <dgm:cxn modelId="{2ED88133-9ABD-465E-B9D7-632042BA4EAC}" type="presParOf" srcId="{5F86C2CF-8A0D-4D46-9A28-3FDDA0F01093}" destId="{39F3755E-4346-4368-A71E-08412056BC59}" srcOrd="0" destOrd="0" presId="urn:microsoft.com/office/officeart/2008/layout/LinedList"/>
    <dgm:cxn modelId="{AE6C8877-FC87-44F7-9C52-7BAE03BA3B23}" type="presParOf" srcId="{5F86C2CF-8A0D-4D46-9A28-3FDDA0F01093}" destId="{8BCB87E5-C821-4D1F-8FDD-05956489B74D}" srcOrd="1" destOrd="0" presId="urn:microsoft.com/office/officeart/2008/layout/LinedList"/>
    <dgm:cxn modelId="{8552712F-269C-46B7-A7D6-AF814B9FBBA4}" type="presParOf" srcId="{8BCB87E5-C821-4D1F-8FDD-05956489B74D}" destId="{28D3360B-4D16-4645-AD23-8D7E91E8B8E9}" srcOrd="0" destOrd="0" presId="urn:microsoft.com/office/officeart/2008/layout/LinedList"/>
    <dgm:cxn modelId="{1F4B6191-26AF-4F9F-9E85-4DA6339300B6}" type="presParOf" srcId="{8BCB87E5-C821-4D1F-8FDD-05956489B74D}" destId="{E14524B3-1282-43C9-A235-7E9CB77052FB}" srcOrd="1" destOrd="0" presId="urn:microsoft.com/office/officeart/2008/layout/LinedList"/>
    <dgm:cxn modelId="{2B3C381C-6027-4297-A253-FEC35A15EA74}" type="presParOf" srcId="{E14524B3-1282-43C9-A235-7E9CB77052FB}" destId="{0D8487C4-46D6-4F27-BEEA-30343FB4881A}" srcOrd="0" destOrd="0" presId="urn:microsoft.com/office/officeart/2008/layout/LinedList"/>
    <dgm:cxn modelId="{6C9E5EBB-C550-421B-A3E7-321465DF83E5}" type="presParOf" srcId="{E14524B3-1282-43C9-A235-7E9CB77052FB}" destId="{ED6FA355-BEE3-446A-9402-7BEF9894C678}" srcOrd="1" destOrd="0" presId="urn:microsoft.com/office/officeart/2008/layout/LinedList"/>
    <dgm:cxn modelId="{C06545C2-A2D9-47BB-ADE4-DA0119BADF78}" type="presParOf" srcId="{E14524B3-1282-43C9-A235-7E9CB77052FB}" destId="{FF7E832B-EE4F-46BC-8BD4-CECE1ECD889A}" srcOrd="2" destOrd="0" presId="urn:microsoft.com/office/officeart/2008/layout/LinedList"/>
    <dgm:cxn modelId="{32A997CF-394F-4F75-A58D-1D55C0AE53D4}" type="presParOf" srcId="{8BCB87E5-C821-4D1F-8FDD-05956489B74D}" destId="{570973D2-3A7A-4583-9B6E-86AA78451D51}" srcOrd="2" destOrd="0" presId="urn:microsoft.com/office/officeart/2008/layout/LinedList"/>
    <dgm:cxn modelId="{55810A87-2C58-459A-B804-14FD475BC5CE}" type="presParOf" srcId="{8BCB87E5-C821-4D1F-8FDD-05956489B74D}" destId="{D7D40038-D444-4511-9474-AA4ABF3FA7D8}" srcOrd="3" destOrd="0" presId="urn:microsoft.com/office/officeart/2008/layout/LinedList"/>
    <dgm:cxn modelId="{2E6D3A82-783B-4F9A-B845-34048FB2376C}" type="presParOf" srcId="{8BCB87E5-C821-4D1F-8FDD-05956489B74D}" destId="{90439243-8DE8-4D78-856E-810499B71FA8}" srcOrd="4" destOrd="0" presId="urn:microsoft.com/office/officeart/2008/layout/LinedList"/>
    <dgm:cxn modelId="{4DA6CB09-932B-4D93-8F58-23EAA0D0FDCE}" type="presParOf" srcId="{90439243-8DE8-4D78-856E-810499B71FA8}" destId="{0F0A2291-9A27-4CD7-A0CC-51E3DC430DE6}" srcOrd="0" destOrd="0" presId="urn:microsoft.com/office/officeart/2008/layout/LinedList"/>
    <dgm:cxn modelId="{88114AFA-5D2F-4DD9-9026-FB59A7E1B09C}" type="presParOf" srcId="{90439243-8DE8-4D78-856E-810499B71FA8}" destId="{40C7F4D3-2AF1-4584-B45E-1422F0527A7C}" srcOrd="1" destOrd="0" presId="urn:microsoft.com/office/officeart/2008/layout/LinedList"/>
    <dgm:cxn modelId="{637C964C-037A-496D-8C5C-C30DD91B6A53}" type="presParOf" srcId="{90439243-8DE8-4D78-856E-810499B71FA8}" destId="{86E263B4-941F-4509-9702-80D3BB176A8D}" srcOrd="2" destOrd="0" presId="urn:microsoft.com/office/officeart/2008/layout/LinedList"/>
    <dgm:cxn modelId="{B1A7EF21-38A7-402C-9C85-9A454845BE40}" type="presParOf" srcId="{8BCB87E5-C821-4D1F-8FDD-05956489B74D}" destId="{6BD4853D-ED05-43FB-A0EC-5820196A7513}" srcOrd="5" destOrd="0" presId="urn:microsoft.com/office/officeart/2008/layout/LinedList"/>
    <dgm:cxn modelId="{B22D6DFC-E212-4A3A-BE61-9EF615098B2E}" type="presParOf" srcId="{8BCB87E5-C821-4D1F-8FDD-05956489B74D}" destId="{4DEF6ADD-92C5-46DE-9413-5A13FA85E3F9}" srcOrd="6" destOrd="0" presId="urn:microsoft.com/office/officeart/2008/layout/LinedList"/>
    <dgm:cxn modelId="{475DCC3E-A986-4992-9797-3F9D917EEECF}" type="presParOf" srcId="{8BCB87E5-C821-4D1F-8FDD-05956489B74D}" destId="{5B64A2F1-D29D-4191-8605-7609ECB86F3F}" srcOrd="7" destOrd="0" presId="urn:microsoft.com/office/officeart/2008/layout/LinedList"/>
    <dgm:cxn modelId="{77333849-9B43-4A85-9103-E1229897ADC7}" type="presParOf" srcId="{5B64A2F1-D29D-4191-8605-7609ECB86F3F}" destId="{162F8051-1692-43BA-8EC9-E4E90BFA089E}" srcOrd="0" destOrd="0" presId="urn:microsoft.com/office/officeart/2008/layout/LinedList"/>
    <dgm:cxn modelId="{B0F777CF-EF26-4F47-AEA5-A0E9947EAB98}" type="presParOf" srcId="{5B64A2F1-D29D-4191-8605-7609ECB86F3F}" destId="{47EA2546-2615-4091-8CF8-5724CCBD322B}" srcOrd="1" destOrd="0" presId="urn:microsoft.com/office/officeart/2008/layout/LinedList"/>
    <dgm:cxn modelId="{C0FAA408-0F5D-4963-BEA3-AE8D98163342}" type="presParOf" srcId="{5B64A2F1-D29D-4191-8605-7609ECB86F3F}" destId="{7D5F9E37-67BD-48CE-A9C1-CA280BDB50B6}" srcOrd="2" destOrd="0" presId="urn:microsoft.com/office/officeart/2008/layout/LinedList"/>
    <dgm:cxn modelId="{0D8D4474-C779-4E2B-B212-10E498D08FDC}" type="presParOf" srcId="{8BCB87E5-C821-4D1F-8FDD-05956489B74D}" destId="{0525CD92-2CF6-4C4E-AC6A-2C6B4CD713D1}" srcOrd="8" destOrd="0" presId="urn:microsoft.com/office/officeart/2008/layout/LinedList"/>
    <dgm:cxn modelId="{90B9B389-D7A3-4B43-8906-F5A52FF75066}" type="presParOf" srcId="{8BCB87E5-C821-4D1F-8FDD-05956489B74D}" destId="{82FB8DCB-9D7F-42D6-B3AC-85BA21BC6E8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AE9FA6-53BA-403D-B81F-E447C084FCD8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59C05A6-55C3-4638-9DCA-5CD12EA1EF44}">
      <dgm:prSet phldrT="[Text]" custT="1"/>
      <dgm:spPr/>
      <dgm:t>
        <a:bodyPr/>
        <a:lstStyle/>
        <a:p>
          <a:r>
            <a:rPr lang="en-US" sz="1800" b="1" dirty="0"/>
            <a:t>Research One New Stock</a:t>
          </a:r>
        </a:p>
      </dgm:t>
    </dgm:pt>
    <dgm:pt modelId="{C0033922-7C29-4E06-B219-4B92D8E654D1}" type="parTrans" cxnId="{10CA3B93-F9D0-40C4-9596-C1F9D6786F46}">
      <dgm:prSet/>
      <dgm:spPr/>
      <dgm:t>
        <a:bodyPr/>
        <a:lstStyle/>
        <a:p>
          <a:endParaRPr lang="en-US"/>
        </a:p>
      </dgm:t>
    </dgm:pt>
    <dgm:pt modelId="{50AE9586-B69C-49BA-8F85-CD76F9091BFA}" type="sibTrans" cxnId="{10CA3B93-F9D0-40C4-9596-C1F9D6786F46}">
      <dgm:prSet/>
      <dgm:spPr/>
      <dgm:t>
        <a:bodyPr/>
        <a:lstStyle/>
        <a:p>
          <a:endParaRPr lang="en-US"/>
        </a:p>
      </dgm:t>
    </dgm:pt>
    <dgm:pt modelId="{D3582675-41E5-43AB-9E84-7C5B52224795}">
      <dgm:prSet phldrT="[Text]"/>
      <dgm:spPr/>
      <dgm:t>
        <a:bodyPr/>
        <a:lstStyle/>
        <a:p>
          <a:r>
            <a:rPr lang="en-US" dirty="0"/>
            <a:t>Cannot be your stock!</a:t>
          </a:r>
          <a:br>
            <a:rPr lang="en-US" dirty="0"/>
          </a:br>
          <a:endParaRPr lang="en-US" dirty="0"/>
        </a:p>
        <a:p>
          <a:r>
            <a:rPr lang="en-US" dirty="0"/>
            <a:t>Pick someone else’s stock that you think is interesting and carry out research to figure out if it is a good stock to Buy! </a:t>
          </a:r>
        </a:p>
        <a:p>
          <a:endParaRPr lang="en-US" dirty="0"/>
        </a:p>
      </dgm:t>
    </dgm:pt>
    <dgm:pt modelId="{14FC6ABA-C4CF-4A9D-8698-227E1233B39C}" type="parTrans" cxnId="{857CA9EC-EDFE-4D0D-B6B7-E4EE038B05BF}">
      <dgm:prSet/>
      <dgm:spPr/>
      <dgm:t>
        <a:bodyPr/>
        <a:lstStyle/>
        <a:p>
          <a:endParaRPr lang="en-US"/>
        </a:p>
      </dgm:t>
    </dgm:pt>
    <dgm:pt modelId="{9FB073DF-AFB3-4A8E-BE4E-41770977ECE5}" type="sibTrans" cxnId="{857CA9EC-EDFE-4D0D-B6B7-E4EE038B05BF}">
      <dgm:prSet/>
      <dgm:spPr/>
      <dgm:t>
        <a:bodyPr/>
        <a:lstStyle/>
        <a:p>
          <a:endParaRPr lang="en-US"/>
        </a:p>
      </dgm:t>
    </dgm:pt>
    <dgm:pt modelId="{672388E1-ADA2-41AF-9BE8-BEBC86DBA5FF}">
      <dgm:prSet phldrT="[Text]"/>
      <dgm:spPr/>
      <dgm:t>
        <a:bodyPr/>
        <a:lstStyle/>
        <a:p>
          <a:r>
            <a:rPr lang="en-US" dirty="0"/>
            <a:t>Evaluate price history for that stock (52-week high, 52-week low, and 5-year chart)</a:t>
          </a:r>
        </a:p>
        <a:p>
          <a:endParaRPr lang="en-US" dirty="0"/>
        </a:p>
        <a:p>
          <a:r>
            <a:rPr lang="en-US" dirty="0"/>
            <a:t>Compare Price/Equity ratios to similar companies</a:t>
          </a:r>
        </a:p>
        <a:p>
          <a:endParaRPr lang="en-US" dirty="0"/>
        </a:p>
        <a:p>
          <a:r>
            <a:rPr lang="en-US" dirty="0"/>
            <a:t>Find recent articles or videos on that stock </a:t>
          </a:r>
        </a:p>
      </dgm:t>
    </dgm:pt>
    <dgm:pt modelId="{07C8D817-53D9-4FEB-8AD6-6DB430737816}" type="parTrans" cxnId="{2EC7C0FC-12CD-48D4-9BA8-4446F3029369}">
      <dgm:prSet/>
      <dgm:spPr/>
      <dgm:t>
        <a:bodyPr/>
        <a:lstStyle/>
        <a:p>
          <a:endParaRPr lang="en-US"/>
        </a:p>
      </dgm:t>
    </dgm:pt>
    <dgm:pt modelId="{9B921B06-9080-4BA5-A60D-FACFE9C2BDDF}" type="sibTrans" cxnId="{2EC7C0FC-12CD-48D4-9BA8-4446F3029369}">
      <dgm:prSet/>
      <dgm:spPr/>
      <dgm:t>
        <a:bodyPr/>
        <a:lstStyle/>
        <a:p>
          <a:endParaRPr lang="en-US"/>
        </a:p>
      </dgm:t>
    </dgm:pt>
    <dgm:pt modelId="{85C83473-5A73-4FF1-848A-40DDD0823F5B}">
      <dgm:prSet phldrT="[Text]" custT="1"/>
      <dgm:spPr/>
      <dgm:t>
        <a:bodyPr/>
        <a:lstStyle/>
        <a:p>
          <a:r>
            <a:rPr lang="en-US" sz="1800" b="1" dirty="0"/>
            <a:t>Make Your Recommendation!</a:t>
          </a:r>
          <a:endParaRPr lang="en-US" sz="2300" b="1" dirty="0"/>
        </a:p>
      </dgm:t>
    </dgm:pt>
    <dgm:pt modelId="{E55601DC-6A61-4B38-B4C9-F7D1AA9B24BC}" type="parTrans" cxnId="{A95F3691-0809-496A-A72C-028EB76ABBE4}">
      <dgm:prSet/>
      <dgm:spPr/>
      <dgm:t>
        <a:bodyPr/>
        <a:lstStyle/>
        <a:p>
          <a:endParaRPr lang="en-US"/>
        </a:p>
      </dgm:t>
    </dgm:pt>
    <dgm:pt modelId="{39D72BAC-621F-41F8-9612-83CEEA1B9E53}" type="sibTrans" cxnId="{A95F3691-0809-496A-A72C-028EB76ABBE4}">
      <dgm:prSet/>
      <dgm:spPr/>
      <dgm:t>
        <a:bodyPr/>
        <a:lstStyle/>
        <a:p>
          <a:endParaRPr lang="en-US"/>
        </a:p>
      </dgm:t>
    </dgm:pt>
    <dgm:pt modelId="{A3B9B6F8-1E6A-4652-94F1-16C40A5273F9}">
      <dgm:prSet phldrT="[Text]"/>
      <dgm:spPr/>
      <dgm:t>
        <a:bodyPr/>
        <a:lstStyle/>
        <a:p>
          <a:r>
            <a:rPr lang="en-US" dirty="0"/>
            <a:t>Should we Buy this stock?</a:t>
          </a:r>
          <a:br>
            <a:rPr lang="en-US" dirty="0"/>
          </a:br>
          <a:endParaRPr lang="en-US" dirty="0"/>
        </a:p>
        <a:p>
          <a:r>
            <a:rPr lang="en-US" dirty="0"/>
            <a:t>YES or NO?!</a:t>
          </a:r>
          <a:br>
            <a:rPr lang="en-US" dirty="0"/>
          </a:br>
          <a:endParaRPr lang="en-US" dirty="0"/>
        </a:p>
        <a:p>
          <a:endParaRPr lang="en-US" dirty="0"/>
        </a:p>
      </dgm:t>
    </dgm:pt>
    <dgm:pt modelId="{EEAA7410-3F89-4AC2-AC0B-C903B6B85279}" type="parTrans" cxnId="{A45CE8E9-5F25-41CB-86A7-48F835F52BCF}">
      <dgm:prSet/>
      <dgm:spPr/>
      <dgm:t>
        <a:bodyPr/>
        <a:lstStyle/>
        <a:p>
          <a:endParaRPr lang="en-US"/>
        </a:p>
      </dgm:t>
    </dgm:pt>
    <dgm:pt modelId="{811A4B71-6CE4-4D5B-9100-02F6B97D390F}" type="sibTrans" cxnId="{A45CE8E9-5F25-41CB-86A7-48F835F52BCF}">
      <dgm:prSet/>
      <dgm:spPr/>
      <dgm:t>
        <a:bodyPr/>
        <a:lstStyle/>
        <a:p>
          <a:endParaRPr lang="en-US"/>
        </a:p>
      </dgm:t>
    </dgm:pt>
    <dgm:pt modelId="{468A9B78-46B0-4708-A171-5BA350866A3C}">
      <dgm:prSet phldrT="[Text]" custT="1"/>
      <dgm:spPr/>
      <dgm:t>
        <a:bodyPr/>
        <a:lstStyle/>
        <a:p>
          <a:r>
            <a:rPr lang="en-US" sz="1800" b="1" dirty="0"/>
            <a:t>Deep Dive</a:t>
          </a:r>
        </a:p>
      </dgm:t>
    </dgm:pt>
    <dgm:pt modelId="{3252F418-2947-4AFE-828D-A71538052E2B}" type="sibTrans" cxnId="{4382473F-8192-49FC-B91F-7965DA536BA7}">
      <dgm:prSet/>
      <dgm:spPr/>
      <dgm:t>
        <a:bodyPr/>
        <a:lstStyle/>
        <a:p>
          <a:endParaRPr lang="en-US"/>
        </a:p>
      </dgm:t>
    </dgm:pt>
    <dgm:pt modelId="{76E1B7D6-6373-4BB0-BC71-8F06D7E6DAD3}" type="parTrans" cxnId="{4382473F-8192-49FC-B91F-7965DA536BA7}">
      <dgm:prSet/>
      <dgm:spPr/>
      <dgm:t>
        <a:bodyPr/>
        <a:lstStyle/>
        <a:p>
          <a:endParaRPr lang="en-US"/>
        </a:p>
      </dgm:t>
    </dgm:pt>
    <dgm:pt modelId="{623F82EE-B9F5-479F-924B-095EC0B23DF3}" type="pres">
      <dgm:prSet presAssocID="{97AE9FA6-53BA-403D-B81F-E447C084FCD8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A5C253EE-CF0B-4EE0-85D0-E5DE29ED2925}" type="pres">
      <dgm:prSet presAssocID="{859C05A6-55C3-4638-9DCA-5CD12EA1EF44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91EF2E2A-FC78-4F8A-B08D-E44FE23DAB07}" type="pres">
      <dgm:prSet presAssocID="{859C05A6-55C3-4638-9DCA-5CD12EA1EF44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B228B36-FB40-4B08-8300-B058CC4064A3}" type="pres">
      <dgm:prSet presAssocID="{468A9B78-46B0-4708-A171-5BA350866A3C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2B38B1A4-969D-4A15-91C6-C244A583A072}" type="pres">
      <dgm:prSet presAssocID="{468A9B78-46B0-4708-A171-5BA350866A3C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1792CA64-324E-40F1-883E-86068B120455}" type="pres">
      <dgm:prSet presAssocID="{85C83473-5A73-4FF1-848A-40DDD0823F5B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B2E6343A-92A5-4C02-8749-A5319C320760}" type="pres">
      <dgm:prSet presAssocID="{85C83473-5A73-4FF1-848A-40DDD0823F5B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D0E1B1B-8811-4781-AD7A-9F504F4E436F}" type="presOf" srcId="{A3B9B6F8-1E6A-4652-94F1-16C40A5273F9}" destId="{B2E6343A-92A5-4C02-8749-A5319C320760}" srcOrd="0" destOrd="0" presId="urn:microsoft.com/office/officeart/2009/3/layout/IncreasingArrowsProcess"/>
    <dgm:cxn modelId="{6435AD3D-919E-4D7A-9E29-D1B619C3C3C9}" type="presOf" srcId="{672388E1-ADA2-41AF-9BE8-BEBC86DBA5FF}" destId="{2B38B1A4-969D-4A15-91C6-C244A583A072}" srcOrd="0" destOrd="0" presId="urn:microsoft.com/office/officeart/2009/3/layout/IncreasingArrowsProcess"/>
    <dgm:cxn modelId="{4382473F-8192-49FC-B91F-7965DA536BA7}" srcId="{97AE9FA6-53BA-403D-B81F-E447C084FCD8}" destId="{468A9B78-46B0-4708-A171-5BA350866A3C}" srcOrd="1" destOrd="0" parTransId="{76E1B7D6-6373-4BB0-BC71-8F06D7E6DAD3}" sibTransId="{3252F418-2947-4AFE-828D-A71538052E2B}"/>
    <dgm:cxn modelId="{720B0A73-9485-4EA9-9E29-E5210F7352A0}" type="presOf" srcId="{468A9B78-46B0-4708-A171-5BA350866A3C}" destId="{3B228B36-FB40-4B08-8300-B058CC4064A3}" srcOrd="0" destOrd="0" presId="urn:microsoft.com/office/officeart/2009/3/layout/IncreasingArrowsProcess"/>
    <dgm:cxn modelId="{30F06674-038B-42BD-8E7E-1D4488E53E0C}" type="presOf" srcId="{859C05A6-55C3-4638-9DCA-5CD12EA1EF44}" destId="{A5C253EE-CF0B-4EE0-85D0-E5DE29ED2925}" srcOrd="0" destOrd="0" presId="urn:microsoft.com/office/officeart/2009/3/layout/IncreasingArrowsProcess"/>
    <dgm:cxn modelId="{89B4AC75-AB6B-4AC9-A92A-CB4D4F42C159}" type="presOf" srcId="{97AE9FA6-53BA-403D-B81F-E447C084FCD8}" destId="{623F82EE-B9F5-479F-924B-095EC0B23DF3}" srcOrd="0" destOrd="0" presId="urn:microsoft.com/office/officeart/2009/3/layout/IncreasingArrowsProcess"/>
    <dgm:cxn modelId="{A95F3691-0809-496A-A72C-028EB76ABBE4}" srcId="{97AE9FA6-53BA-403D-B81F-E447C084FCD8}" destId="{85C83473-5A73-4FF1-848A-40DDD0823F5B}" srcOrd="2" destOrd="0" parTransId="{E55601DC-6A61-4B38-B4C9-F7D1AA9B24BC}" sibTransId="{39D72BAC-621F-41F8-9612-83CEEA1B9E53}"/>
    <dgm:cxn modelId="{10CA3B93-F9D0-40C4-9596-C1F9D6786F46}" srcId="{97AE9FA6-53BA-403D-B81F-E447C084FCD8}" destId="{859C05A6-55C3-4638-9DCA-5CD12EA1EF44}" srcOrd="0" destOrd="0" parTransId="{C0033922-7C29-4E06-B219-4B92D8E654D1}" sibTransId="{50AE9586-B69C-49BA-8F85-CD76F9091BFA}"/>
    <dgm:cxn modelId="{A9FE1DB5-3D6E-4742-9232-704DE48CF330}" type="presOf" srcId="{85C83473-5A73-4FF1-848A-40DDD0823F5B}" destId="{1792CA64-324E-40F1-883E-86068B120455}" srcOrd="0" destOrd="0" presId="urn:microsoft.com/office/officeart/2009/3/layout/IncreasingArrowsProcess"/>
    <dgm:cxn modelId="{26CBAEDB-03E0-4A18-975D-894872AE70E0}" type="presOf" srcId="{D3582675-41E5-43AB-9E84-7C5B52224795}" destId="{91EF2E2A-FC78-4F8A-B08D-E44FE23DAB07}" srcOrd="0" destOrd="0" presId="urn:microsoft.com/office/officeart/2009/3/layout/IncreasingArrowsProcess"/>
    <dgm:cxn modelId="{A45CE8E9-5F25-41CB-86A7-48F835F52BCF}" srcId="{85C83473-5A73-4FF1-848A-40DDD0823F5B}" destId="{A3B9B6F8-1E6A-4652-94F1-16C40A5273F9}" srcOrd="0" destOrd="0" parTransId="{EEAA7410-3F89-4AC2-AC0B-C903B6B85279}" sibTransId="{811A4B71-6CE4-4D5B-9100-02F6B97D390F}"/>
    <dgm:cxn modelId="{857CA9EC-EDFE-4D0D-B6B7-E4EE038B05BF}" srcId="{859C05A6-55C3-4638-9DCA-5CD12EA1EF44}" destId="{D3582675-41E5-43AB-9E84-7C5B52224795}" srcOrd="0" destOrd="0" parTransId="{14FC6ABA-C4CF-4A9D-8698-227E1233B39C}" sibTransId="{9FB073DF-AFB3-4A8E-BE4E-41770977ECE5}"/>
    <dgm:cxn modelId="{2EC7C0FC-12CD-48D4-9BA8-4446F3029369}" srcId="{468A9B78-46B0-4708-A171-5BA350866A3C}" destId="{672388E1-ADA2-41AF-9BE8-BEBC86DBA5FF}" srcOrd="0" destOrd="0" parTransId="{07C8D817-53D9-4FEB-8AD6-6DB430737816}" sibTransId="{9B921B06-9080-4BA5-A60D-FACFE9C2BDDF}"/>
    <dgm:cxn modelId="{B5EEFFD9-3CFA-4988-A93B-7BAD959F2A30}" type="presParOf" srcId="{623F82EE-B9F5-479F-924B-095EC0B23DF3}" destId="{A5C253EE-CF0B-4EE0-85D0-E5DE29ED2925}" srcOrd="0" destOrd="0" presId="urn:microsoft.com/office/officeart/2009/3/layout/IncreasingArrowsProcess"/>
    <dgm:cxn modelId="{344006BD-EAF7-4F0B-AAE7-691ECE32980A}" type="presParOf" srcId="{623F82EE-B9F5-479F-924B-095EC0B23DF3}" destId="{91EF2E2A-FC78-4F8A-B08D-E44FE23DAB07}" srcOrd="1" destOrd="0" presId="urn:microsoft.com/office/officeart/2009/3/layout/IncreasingArrowsProcess"/>
    <dgm:cxn modelId="{B6E90C0F-2DF3-458F-9BEA-1579E575C2DD}" type="presParOf" srcId="{623F82EE-B9F5-479F-924B-095EC0B23DF3}" destId="{3B228B36-FB40-4B08-8300-B058CC4064A3}" srcOrd="2" destOrd="0" presId="urn:microsoft.com/office/officeart/2009/3/layout/IncreasingArrowsProcess"/>
    <dgm:cxn modelId="{CF9B36A4-DFBD-4D75-A9B1-11FA1B0C1D5A}" type="presParOf" srcId="{623F82EE-B9F5-479F-924B-095EC0B23DF3}" destId="{2B38B1A4-969D-4A15-91C6-C244A583A072}" srcOrd="3" destOrd="0" presId="urn:microsoft.com/office/officeart/2009/3/layout/IncreasingArrowsProcess"/>
    <dgm:cxn modelId="{AC2C3A4B-7015-4350-B1E9-D7AA0D30B829}" type="presParOf" srcId="{623F82EE-B9F5-479F-924B-095EC0B23DF3}" destId="{1792CA64-324E-40F1-883E-86068B120455}" srcOrd="4" destOrd="0" presId="urn:microsoft.com/office/officeart/2009/3/layout/IncreasingArrowsProcess"/>
    <dgm:cxn modelId="{863344C3-92DA-42BB-B77B-B5B43FB4D1B7}" type="presParOf" srcId="{623F82EE-B9F5-479F-924B-095EC0B23DF3}" destId="{B2E6343A-92A5-4C02-8749-A5319C32076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A3E52-D896-4956-A9AD-DE0A4C73B9EC}">
      <dsp:nvSpPr>
        <dsp:cNvPr id="0" name=""/>
        <dsp:cNvSpPr/>
      </dsp:nvSpPr>
      <dsp:spPr>
        <a:xfrm>
          <a:off x="2289747" y="3118322"/>
          <a:ext cx="344454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F38AED-E387-45F7-89E3-D7B22D31087E}">
      <dsp:nvSpPr>
        <dsp:cNvPr id="0" name=""/>
        <dsp:cNvSpPr/>
      </dsp:nvSpPr>
      <dsp:spPr>
        <a:xfrm>
          <a:off x="2289747" y="719612"/>
          <a:ext cx="3444546" cy="0"/>
        </a:xfrm>
        <a:prstGeom prst="line">
          <a:avLst/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155F0-96AC-47C9-A388-A33363FB55D0}">
      <dsp:nvSpPr>
        <dsp:cNvPr id="0" name=""/>
        <dsp:cNvSpPr/>
      </dsp:nvSpPr>
      <dsp:spPr>
        <a:xfrm>
          <a:off x="370780" y="0"/>
          <a:ext cx="3837935" cy="3837935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BE54D69-1EF5-4965-AC50-AB2962B5F908}">
      <dsp:nvSpPr>
        <dsp:cNvPr id="0" name=""/>
        <dsp:cNvSpPr/>
      </dsp:nvSpPr>
      <dsp:spPr>
        <a:xfrm>
          <a:off x="1061608" y="2037943"/>
          <a:ext cx="2456278" cy="126651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400" kern="1200">
            <a:latin typeface="Palatino Linotype" panose="02040502050505030304" pitchFamily="18" charset="0"/>
          </a:endParaRPr>
        </a:p>
      </dsp:txBody>
      <dsp:txXfrm>
        <a:off x="1061608" y="2037943"/>
        <a:ext cx="2456278" cy="1266518"/>
      </dsp:txXfrm>
    </dsp:sp>
    <dsp:sp modelId="{2E35917F-524B-4310-821A-7551079A8094}">
      <dsp:nvSpPr>
        <dsp:cNvPr id="0" name=""/>
        <dsp:cNvSpPr/>
      </dsp:nvSpPr>
      <dsp:spPr>
        <a:xfrm>
          <a:off x="5014681" y="0"/>
          <a:ext cx="1439225" cy="1439225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2F67E02-82F6-4025-8952-10F618548C97}">
      <dsp:nvSpPr>
        <dsp:cNvPr id="0" name=""/>
        <dsp:cNvSpPr/>
      </dsp:nvSpPr>
      <dsp:spPr>
        <a:xfrm>
          <a:off x="6453907" y="0"/>
          <a:ext cx="2554262" cy="143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Damian</a:t>
          </a:r>
        </a:p>
      </dsp:txBody>
      <dsp:txXfrm>
        <a:off x="6453907" y="0"/>
        <a:ext cx="2554262" cy="1439225"/>
      </dsp:txXfrm>
    </dsp:sp>
    <dsp:sp modelId="{AB7F592F-0B5A-4399-BE83-D0AD8CA3AFC9}">
      <dsp:nvSpPr>
        <dsp:cNvPr id="0" name=""/>
        <dsp:cNvSpPr/>
      </dsp:nvSpPr>
      <dsp:spPr>
        <a:xfrm>
          <a:off x="5014681" y="2398709"/>
          <a:ext cx="1439225" cy="1439225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CCE506F-8A99-49D4-A1EC-09B03D67D561}">
      <dsp:nvSpPr>
        <dsp:cNvPr id="0" name=""/>
        <dsp:cNvSpPr/>
      </dsp:nvSpPr>
      <dsp:spPr>
        <a:xfrm>
          <a:off x="6453907" y="2398709"/>
          <a:ext cx="1627312" cy="143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0" rIns="182880" bIns="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Palatino Linotype" panose="02040502050505030304" pitchFamily="18" charset="0"/>
            </a:rPr>
            <a:t>John</a:t>
          </a:r>
        </a:p>
      </dsp:txBody>
      <dsp:txXfrm>
        <a:off x="6453907" y="2398709"/>
        <a:ext cx="1627312" cy="1439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0E037-CC0E-4E50-889F-428FA30A62C1}">
      <dsp:nvSpPr>
        <dsp:cNvPr id="0" name=""/>
        <dsp:cNvSpPr/>
      </dsp:nvSpPr>
      <dsp:spPr>
        <a:xfrm>
          <a:off x="2805316" y="0"/>
          <a:ext cx="4207975" cy="1830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Activity: Draw the Market!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HW Review + Watch Lists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Lesson: Stocks</a:t>
          </a:r>
        </a:p>
      </dsp:txBody>
      <dsp:txXfrm>
        <a:off x="2805316" y="228789"/>
        <a:ext cx="3521608" cy="1372734"/>
      </dsp:txXfrm>
    </dsp:sp>
    <dsp:sp modelId="{BA4E2730-2FFF-4652-BBDA-0EEE06D214D8}">
      <dsp:nvSpPr>
        <dsp:cNvPr id="0" name=""/>
        <dsp:cNvSpPr/>
      </dsp:nvSpPr>
      <dsp:spPr>
        <a:xfrm>
          <a:off x="62376" y="0"/>
          <a:ext cx="2747218" cy="1830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St. Constance:</a:t>
          </a:r>
          <a:br>
            <a:rPr lang="en-US" sz="2800" kern="1200" dirty="0"/>
          </a:br>
          <a:r>
            <a:rPr lang="en-US" sz="2800" kern="1200" dirty="0"/>
            <a:t>October #2</a:t>
          </a:r>
        </a:p>
      </dsp:txBody>
      <dsp:txXfrm>
        <a:off x="151724" y="89348"/>
        <a:ext cx="2568522" cy="1651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F50A7-5517-4942-9181-0AE1A7772D93}">
      <dsp:nvSpPr>
        <dsp:cNvPr id="0" name=""/>
        <dsp:cNvSpPr/>
      </dsp:nvSpPr>
      <dsp:spPr>
        <a:xfrm>
          <a:off x="0" y="531283"/>
          <a:ext cx="2472612" cy="14835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2000"/>
            <a:buFont typeface="Arial"/>
            <a:buNone/>
          </a:pP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Q1</a:t>
          </a:r>
          <a:b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</a:b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What are assets?</a:t>
          </a:r>
          <a:endParaRPr lang="en-US" sz="2900" kern="1200" dirty="0"/>
        </a:p>
      </dsp:txBody>
      <dsp:txXfrm>
        <a:off x="0" y="531283"/>
        <a:ext cx="2472612" cy="1483567"/>
      </dsp:txXfrm>
    </dsp:sp>
    <dsp:sp modelId="{6F344A3F-F367-4CB0-BCB9-B32945C4F3DB}">
      <dsp:nvSpPr>
        <dsp:cNvPr id="0" name=""/>
        <dsp:cNvSpPr/>
      </dsp:nvSpPr>
      <dsp:spPr>
        <a:xfrm>
          <a:off x="2719873" y="531283"/>
          <a:ext cx="2472612" cy="1483567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Q2</a:t>
          </a:r>
          <a:b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</a:b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What are liabilities?</a:t>
          </a:r>
        </a:p>
      </dsp:txBody>
      <dsp:txXfrm>
        <a:off x="2719873" y="531283"/>
        <a:ext cx="2472612" cy="1483567"/>
      </dsp:txXfrm>
    </dsp:sp>
    <dsp:sp modelId="{AB44F1D6-A0E9-4EB4-95FE-5EB7FD86C3C0}">
      <dsp:nvSpPr>
        <dsp:cNvPr id="0" name=""/>
        <dsp:cNvSpPr/>
      </dsp:nvSpPr>
      <dsp:spPr>
        <a:xfrm>
          <a:off x="5439746" y="531283"/>
          <a:ext cx="2472612" cy="148356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Q3</a:t>
          </a:r>
          <a:b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</a:b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Why save?</a:t>
          </a:r>
          <a:endParaRPr lang="en-US" sz="2900" kern="1200" dirty="0"/>
        </a:p>
      </dsp:txBody>
      <dsp:txXfrm>
        <a:off x="5439746" y="531283"/>
        <a:ext cx="2472612" cy="1483567"/>
      </dsp:txXfrm>
    </dsp:sp>
    <dsp:sp modelId="{0E17FB8B-0F52-4460-ADBB-A51C001A7DA8}">
      <dsp:nvSpPr>
        <dsp:cNvPr id="0" name=""/>
        <dsp:cNvSpPr/>
      </dsp:nvSpPr>
      <dsp:spPr>
        <a:xfrm>
          <a:off x="1359936" y="2262111"/>
          <a:ext cx="2472612" cy="1483567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Q4</a:t>
          </a:r>
          <a:b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</a:b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What does risk mean?</a:t>
          </a:r>
          <a:endParaRPr lang="en-US" sz="2900" kern="1200" dirty="0">
            <a:ea typeface="Calibri"/>
          </a:endParaRPr>
        </a:p>
      </dsp:txBody>
      <dsp:txXfrm>
        <a:off x="1359936" y="2262111"/>
        <a:ext cx="2472612" cy="1483567"/>
      </dsp:txXfrm>
    </dsp:sp>
    <dsp:sp modelId="{CBA0BE8C-5EBF-4BF4-9AA1-2BE3CB6DA553}">
      <dsp:nvSpPr>
        <dsp:cNvPr id="0" name=""/>
        <dsp:cNvSpPr/>
      </dsp:nvSpPr>
      <dsp:spPr>
        <a:xfrm>
          <a:off x="4079810" y="2262111"/>
          <a:ext cx="2472612" cy="148356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Q5</a:t>
          </a:r>
          <a:b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</a:br>
          <a:r>
            <a:rPr lang="en-US" sz="29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Why invest?</a:t>
          </a:r>
          <a:endParaRPr lang="en-US" sz="2900" kern="1200" dirty="0"/>
        </a:p>
      </dsp:txBody>
      <dsp:txXfrm>
        <a:off x="4079810" y="2262111"/>
        <a:ext cx="2472612" cy="1483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7E2BB-4F4C-48EA-8A24-0655A3F25D05}">
      <dsp:nvSpPr>
        <dsp:cNvPr id="0" name=""/>
        <dsp:cNvSpPr/>
      </dsp:nvSpPr>
      <dsp:spPr>
        <a:xfrm>
          <a:off x="0" y="0"/>
          <a:ext cx="6686551" cy="0"/>
        </a:xfrm>
        <a:prstGeom prst="lin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3755E-4346-4368-A71E-08412056BC59}">
      <dsp:nvSpPr>
        <dsp:cNvPr id="0" name=""/>
        <dsp:cNvSpPr/>
      </dsp:nvSpPr>
      <dsp:spPr>
        <a:xfrm>
          <a:off x="0" y="0"/>
          <a:ext cx="1337310" cy="41049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u="none" strike="noStrike" kern="1200" cap="none" dirty="0">
              <a:latin typeface="Calibri"/>
              <a:ea typeface="Calibri"/>
              <a:cs typeface="Calibri"/>
              <a:sym typeface="Calibri"/>
            </a:rPr>
            <a:t>Stock Definition</a:t>
          </a:r>
          <a:endParaRPr lang="en-US" sz="2200" kern="1200" dirty="0"/>
        </a:p>
      </dsp:txBody>
      <dsp:txXfrm>
        <a:off x="0" y="0"/>
        <a:ext cx="1337310" cy="4104979"/>
      </dsp:txXfrm>
    </dsp:sp>
    <dsp:sp modelId="{ED6FA355-BEE3-446A-9402-7BEF9894C678}">
      <dsp:nvSpPr>
        <dsp:cNvPr id="0" name=""/>
        <dsp:cNvSpPr/>
      </dsp:nvSpPr>
      <dsp:spPr>
        <a:xfrm>
          <a:off x="1437608" y="64140"/>
          <a:ext cx="5248942" cy="128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A </a:t>
          </a:r>
          <a:r>
            <a:rPr lang="en-US" sz="2000" b="1" i="0" u="none" strike="noStrike" kern="1200" cap="none" dirty="0">
              <a:latin typeface="Calibri"/>
              <a:ea typeface="Calibri"/>
              <a:cs typeface="Calibri"/>
              <a:sym typeface="Calibri"/>
            </a:rPr>
            <a:t>stock, </a:t>
          </a:r>
          <a:r>
            <a:rPr lang="en-US" sz="20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also called a share, is a security that indicates equity ownership in a company.</a:t>
          </a:r>
        </a:p>
      </dsp:txBody>
      <dsp:txXfrm>
        <a:off x="1437608" y="64140"/>
        <a:ext cx="5248942" cy="1282805"/>
      </dsp:txXfrm>
    </dsp:sp>
    <dsp:sp modelId="{570973D2-3A7A-4583-9B6E-86AA78451D51}">
      <dsp:nvSpPr>
        <dsp:cNvPr id="0" name=""/>
        <dsp:cNvSpPr/>
      </dsp:nvSpPr>
      <dsp:spPr>
        <a:xfrm>
          <a:off x="1337310" y="1346946"/>
          <a:ext cx="5349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C7F4D3-2AF1-4584-B45E-1422F0527A7C}">
      <dsp:nvSpPr>
        <dsp:cNvPr id="0" name=""/>
        <dsp:cNvSpPr/>
      </dsp:nvSpPr>
      <dsp:spPr>
        <a:xfrm>
          <a:off x="1437608" y="1411086"/>
          <a:ext cx="5248942" cy="128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If you own a stock, you are a partial owner, and share ownership with thousands or perhaps millions of other stockholders.</a:t>
          </a:r>
        </a:p>
      </dsp:txBody>
      <dsp:txXfrm>
        <a:off x="1437608" y="1411086"/>
        <a:ext cx="5248942" cy="1282805"/>
      </dsp:txXfrm>
    </dsp:sp>
    <dsp:sp modelId="{6BD4853D-ED05-43FB-A0EC-5820196A7513}">
      <dsp:nvSpPr>
        <dsp:cNvPr id="0" name=""/>
        <dsp:cNvSpPr/>
      </dsp:nvSpPr>
      <dsp:spPr>
        <a:xfrm>
          <a:off x="1337310" y="2693892"/>
          <a:ext cx="5349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A2546-2615-4091-8CF8-5724CCBD322B}">
      <dsp:nvSpPr>
        <dsp:cNvPr id="0" name=""/>
        <dsp:cNvSpPr/>
      </dsp:nvSpPr>
      <dsp:spPr>
        <a:xfrm>
          <a:off x="1437608" y="2758032"/>
          <a:ext cx="5248942" cy="1282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Disney has roughly 2 </a:t>
          </a:r>
          <a:r>
            <a:rPr lang="en-US" sz="2000" b="1" i="0" u="none" strike="noStrike" kern="1200" cap="none" dirty="0">
              <a:latin typeface="Calibri"/>
              <a:ea typeface="Calibri"/>
              <a:cs typeface="Calibri"/>
              <a:sym typeface="Calibri"/>
            </a:rPr>
            <a:t>billion </a:t>
          </a:r>
          <a:r>
            <a:rPr lang="en-US" sz="20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shares outstanding and is owned by </a:t>
          </a:r>
          <a:r>
            <a:rPr lang="en-US" sz="2000" b="1" i="0" u="none" strike="noStrike" kern="1200" cap="none" dirty="0">
              <a:latin typeface="Calibri"/>
              <a:ea typeface="Calibri"/>
              <a:cs typeface="Calibri"/>
              <a:sym typeface="Calibri"/>
            </a:rPr>
            <a:t>millions </a:t>
          </a:r>
          <a:r>
            <a:rPr lang="en-US" sz="2000" b="0" i="0" u="none" strike="noStrike" kern="1200" cap="none" dirty="0">
              <a:latin typeface="Calibri"/>
              <a:ea typeface="Calibri"/>
              <a:cs typeface="Calibri"/>
              <a:sym typeface="Calibri"/>
            </a:rPr>
            <a:t>of investors.</a:t>
          </a:r>
        </a:p>
      </dsp:txBody>
      <dsp:txXfrm>
        <a:off x="1437608" y="2758032"/>
        <a:ext cx="5248942" cy="1282805"/>
      </dsp:txXfrm>
    </dsp:sp>
    <dsp:sp modelId="{0525CD92-2CF6-4C4E-AC6A-2C6B4CD713D1}">
      <dsp:nvSpPr>
        <dsp:cNvPr id="0" name=""/>
        <dsp:cNvSpPr/>
      </dsp:nvSpPr>
      <dsp:spPr>
        <a:xfrm>
          <a:off x="1337310" y="4040838"/>
          <a:ext cx="53492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253EE-CF0B-4EE0-85D0-E5DE29ED2925}">
      <dsp:nvSpPr>
        <dsp:cNvPr id="0" name=""/>
        <dsp:cNvSpPr/>
      </dsp:nvSpPr>
      <dsp:spPr>
        <a:xfrm>
          <a:off x="26190" y="149558"/>
          <a:ext cx="9031270" cy="13152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88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Research One New Stock</a:t>
          </a:r>
        </a:p>
      </dsp:txBody>
      <dsp:txXfrm>
        <a:off x="26190" y="478382"/>
        <a:ext cx="8702446" cy="657649"/>
      </dsp:txXfrm>
    </dsp:sp>
    <dsp:sp modelId="{91EF2E2A-FC78-4F8A-B08D-E44FE23DAB07}">
      <dsp:nvSpPr>
        <dsp:cNvPr id="0" name=""/>
        <dsp:cNvSpPr/>
      </dsp:nvSpPr>
      <dsp:spPr>
        <a:xfrm>
          <a:off x="26190" y="1163841"/>
          <a:ext cx="2781631" cy="2533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Cannot be your stock!</a:t>
          </a:r>
          <a:br>
            <a:rPr lang="en-US" sz="1600" kern="1200" dirty="0"/>
          </a:b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Pick someone else’s stock that you think is interesting and carry out research to figure out if it is a good stock to Buy!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26190" y="1163841"/>
        <a:ext cx="2781631" cy="2533746"/>
      </dsp:txXfrm>
    </dsp:sp>
    <dsp:sp modelId="{3B228B36-FB40-4B08-8300-B058CC4064A3}">
      <dsp:nvSpPr>
        <dsp:cNvPr id="0" name=""/>
        <dsp:cNvSpPr/>
      </dsp:nvSpPr>
      <dsp:spPr>
        <a:xfrm>
          <a:off x="2807822" y="587990"/>
          <a:ext cx="6249639" cy="13152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17936"/>
            <a:satOff val="-2012"/>
            <a:lumOff val="12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88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Deep Dive</a:t>
          </a:r>
        </a:p>
      </dsp:txBody>
      <dsp:txXfrm>
        <a:off x="2807822" y="916814"/>
        <a:ext cx="5920815" cy="657649"/>
      </dsp:txXfrm>
    </dsp:sp>
    <dsp:sp modelId="{2B38B1A4-969D-4A15-91C6-C244A583A072}">
      <dsp:nvSpPr>
        <dsp:cNvPr id="0" name=""/>
        <dsp:cNvSpPr/>
      </dsp:nvSpPr>
      <dsp:spPr>
        <a:xfrm>
          <a:off x="2807822" y="1602274"/>
          <a:ext cx="2781631" cy="2533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Evaluate price history for that stock (52-week high, 52-week low, and 5-year chart)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Compare Price/Equity ratios to similar companies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Find recent articles or videos on that stock </a:t>
          </a:r>
        </a:p>
      </dsp:txBody>
      <dsp:txXfrm>
        <a:off x="2807822" y="1602274"/>
        <a:ext cx="2781631" cy="2533746"/>
      </dsp:txXfrm>
    </dsp:sp>
    <dsp:sp modelId="{1792CA64-324E-40F1-883E-86068B120455}">
      <dsp:nvSpPr>
        <dsp:cNvPr id="0" name=""/>
        <dsp:cNvSpPr/>
      </dsp:nvSpPr>
      <dsp:spPr>
        <a:xfrm>
          <a:off x="5589453" y="1026422"/>
          <a:ext cx="3468007" cy="13152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0880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Make Your Recommendation!</a:t>
          </a:r>
          <a:endParaRPr lang="en-US" sz="2300" b="1" kern="1200" dirty="0"/>
        </a:p>
      </dsp:txBody>
      <dsp:txXfrm>
        <a:off x="5589453" y="1355246"/>
        <a:ext cx="3139183" cy="657649"/>
      </dsp:txXfrm>
    </dsp:sp>
    <dsp:sp modelId="{B2E6343A-92A5-4C02-8749-A5319C320760}">
      <dsp:nvSpPr>
        <dsp:cNvPr id="0" name=""/>
        <dsp:cNvSpPr/>
      </dsp:nvSpPr>
      <dsp:spPr>
        <a:xfrm>
          <a:off x="5589453" y="2040706"/>
          <a:ext cx="2781631" cy="24966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Should we Buy this stock?</a:t>
          </a:r>
          <a:br>
            <a:rPr lang="en-US" sz="1600" kern="1200" dirty="0"/>
          </a:b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YES or NO?!</a:t>
          </a:r>
          <a:br>
            <a:rPr lang="en-US" sz="1600" kern="1200" dirty="0"/>
          </a:b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589453" y="2040706"/>
        <a:ext cx="2781631" cy="2496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sp>
        <p:nvSpPr>
          <p:cNvPr id="188" name="Google Shape;1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1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8/16/18</a:t>
            </a:r>
            <a:endParaRPr dirty="0"/>
          </a:p>
        </p:txBody>
      </p:sp>
      <p:sp>
        <p:nvSpPr>
          <p:cNvPr id="191" name="Google Shape;191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5d300c03c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5d300c03c8_0_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5d300c03c8_0_1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394" name="Google Shape;3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6" name="Google Shape;396;p11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397" name="Google Shape;397;p1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06" name="Google Shape;4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7" name="Google Shape;407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13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0000"/>
                </a:solidFill>
              </a:rPr>
              <a:t>9/7/2018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09" name="Google Shape;409;p1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5" name="Google Shape;4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455" name="Google Shape;4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p1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7" name="Google Shape;457;p19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458" name="Google Shape;458;p1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468" name="Google Shape;4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9" name="Google Shape;469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Tip: Have students explore the linked McDonald’s website and ask their thoughts.</a:t>
            </a:r>
            <a:endParaRPr/>
          </a:p>
        </p:txBody>
      </p:sp>
      <p:sp>
        <p:nvSpPr>
          <p:cNvPr id="470" name="Google Shape;470;p8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471" name="Google Shape;471;p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494" name="Google Shape;49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5" name="Google Shape;495;p1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6" name="Google Shape;496;p18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8/16/18</a:t>
            </a:r>
            <a:endParaRPr/>
          </a:p>
        </p:txBody>
      </p:sp>
      <p:sp>
        <p:nvSpPr>
          <p:cNvPr id="497" name="Google Shape;497;p18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d30282c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d30282ce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g5d30282ceb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925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6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7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327" name="Google Shape;327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0009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7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327" name="Google Shape;327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032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5" name="Google Shape;51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93169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7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327" name="Google Shape;327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77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7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327" name="Google Shape;327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90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481" name="Google Shape;4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2" name="Google Shape;482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Tip: Have students explore the linked McDonald’s website and ask their thoughts.</a:t>
            </a:r>
            <a:endParaRPr/>
          </a:p>
        </p:txBody>
      </p:sp>
      <p:sp>
        <p:nvSpPr>
          <p:cNvPr id="483" name="Google Shape;483;p12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484" name="Google Shape;484;p1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88" name="Google Shape;2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9" name="Google Shape;289;p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p4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291" name="Google Shape;291;p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24" name="Google Shape;3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7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327" name="Google Shape;327;p7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37" name="Google Shape;3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8" name="Google Shape;338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9" name="Google Shape;339;p9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340" name="Google Shape;340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51" name="Google Shape;3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2" name="Google Shape;352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0:notes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9/7/2018</a:t>
            </a:r>
            <a:endParaRPr/>
          </a:p>
        </p:txBody>
      </p:sp>
      <p:sp>
        <p:nvSpPr>
          <p:cNvPr id="354" name="Google Shape;354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d300c03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5d300c03c8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g5d300c03c8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d300c03c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5d300c03c8_0_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5d300c03c8_0_7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4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5" name="Google Shape;175;p47" descr="C:\Users\jguzman\Desktop\bsf_logo_new_485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341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8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9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50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Google Shape;189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1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4" name="Google Shape;194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5" name="Google Shape;205;p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6" name="Google Shape;206;p53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7" name="Google Shape;207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2" name="Google Shape;212;p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3" name="Google Shape;213;p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5" name="Google Shape;215;p54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Google Shape;216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55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6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30" name="Google Shape;230;p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1" name="Google Shape;231;p57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5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8" name="Google Shape;238;p58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p59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6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60"/>
          <p:cNvSpPr txBox="1">
            <a:spLocks noGrp="1"/>
          </p:cNvSpPr>
          <p:nvPr>
            <p:ph type="dt" idx="10"/>
          </p:nvPr>
        </p:nvSpPr>
        <p:spPr>
          <a:xfrm>
            <a:off x="443736" y="628604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4" name="Google Shape;164;p26" descr="C:\Users\jguzman\Desktop\bsf_logo_new_485.jp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5984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477584" y="6262490"/>
            <a:ext cx="7498080" cy="204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yahoo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.jpg"/><Relationship Id="rId4" Type="http://schemas.openxmlformats.org/officeDocument/2006/relationships/hyperlink" Target="https://www.google.com/financ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rporate.mcdonalds.com/corpmcd/investors-relations/company-profile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emf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7HKvqRI_B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/>
        </p:nvSpPr>
        <p:spPr>
          <a:xfrm>
            <a:off x="76200" y="1270116"/>
            <a:ext cx="9144000" cy="744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dk1"/>
                </a:solidFill>
                <a:latin typeface="Calibri" panose="020F0502020204030204" pitchFamily="34" charset="0"/>
                <a:ea typeface="Lucida Sans"/>
                <a:cs typeface="Calibri" panose="020F0502020204030204" pitchFamily="34" charset="0"/>
                <a:sym typeface="Lucida Sans"/>
              </a:rPr>
              <a:t>Saving and Investing</a:t>
            </a:r>
            <a:endParaRPr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0" y="186207"/>
            <a:ext cx="9144000" cy="6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Shoulders Fund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Stock Market Program 2022-2023</a:t>
            </a:r>
            <a:endParaRPr sz="3600" dirty="0"/>
          </a:p>
        </p:txBody>
      </p:sp>
      <p:cxnSp>
        <p:nvCxnSpPr>
          <p:cNvPr id="195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7" name="Google Shape;197;p31"/>
          <p:cNvSpPr txBox="1"/>
          <p:nvPr/>
        </p:nvSpPr>
        <p:spPr>
          <a:xfrm>
            <a:off x="-207818" y="1924318"/>
            <a:ext cx="9144000" cy="421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2 – October 23, 2023</a:t>
            </a:r>
            <a:endParaRPr dirty="0"/>
          </a:p>
        </p:txBody>
      </p:sp>
      <p:pic>
        <p:nvPicPr>
          <p:cNvPr id="198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>
            <a:spLocks noGrp="1"/>
          </p:cNvSpPr>
          <p:nvPr>
            <p:ph type="sldNum" idx="12"/>
          </p:nvPr>
        </p:nvSpPr>
        <p:spPr>
          <a:xfrm>
            <a:off x="6648348" y="634450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A80A8C5-9E20-AEF9-3091-1A25B51B2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5148088"/>
              </p:ext>
            </p:extLst>
          </p:nvPr>
        </p:nvGraphicFramePr>
        <p:xfrm>
          <a:off x="-442768" y="2348320"/>
          <a:ext cx="9378950" cy="3837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7DEDC3-9C89-FC1F-735C-4D4481EB526A}"/>
              </a:ext>
            </a:extLst>
          </p:cNvPr>
          <p:cNvSpPr txBox="1"/>
          <p:nvPr/>
        </p:nvSpPr>
        <p:spPr>
          <a:xfrm>
            <a:off x="1517691" y="6314794"/>
            <a:ext cx="3670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Activity: Drawing the Stock Market</a:t>
            </a:r>
            <a:endParaRPr lang="en-US" b="1" i="1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d300c03c8_0_14"/>
          <p:cNvSpPr txBox="1">
            <a:spLocks noGrp="1"/>
          </p:cNvSpPr>
          <p:nvPr>
            <p:ph type="title"/>
          </p:nvPr>
        </p:nvSpPr>
        <p:spPr>
          <a:xfrm>
            <a:off x="0" y="60633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1"/>
              <a:t>How to Invest in Stocks</a:t>
            </a:r>
            <a:endParaRPr sz="4000" b="1"/>
          </a:p>
        </p:txBody>
      </p:sp>
      <p:sp>
        <p:nvSpPr>
          <p:cNvPr id="388" name="Google Shape;388;g5d300c03c8_0_14"/>
          <p:cNvSpPr txBox="1">
            <a:spLocks noGrp="1"/>
          </p:cNvSpPr>
          <p:nvPr>
            <p:ph type="body" idx="1"/>
          </p:nvPr>
        </p:nvSpPr>
        <p:spPr>
          <a:xfrm>
            <a:off x="210705" y="1600200"/>
            <a:ext cx="8725477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Select and buy individual stocks such as Disney, McDonalds, or Apple.  </a:t>
            </a:r>
            <a:endParaRPr dirty="0"/>
          </a:p>
          <a:p>
            <a:pPr marL="914400" lvl="1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You do all the work choosing the stocks and monitoring their performance.</a:t>
            </a:r>
            <a:endParaRPr sz="2000" dirty="0"/>
          </a:p>
          <a:p>
            <a:pPr marL="45720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Select mutual funds or ETFs, which are a basket of stocks sold in one bundle to you.  </a:t>
            </a:r>
            <a:endParaRPr dirty="0"/>
          </a:p>
          <a:p>
            <a:pPr marL="914400" lvl="1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An investment professional or computer picks the stocks for you.</a:t>
            </a:r>
            <a:endParaRPr sz="2000" dirty="0"/>
          </a:p>
        </p:txBody>
      </p:sp>
      <p:sp>
        <p:nvSpPr>
          <p:cNvPr id="389" name="Google Shape;389;g5d300c03c8_0_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cxnSp>
        <p:nvCxnSpPr>
          <p:cNvPr id="390" name="Google Shape;390;g5d300c03c8_0_14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91" name="Google Shape;391;g5d300c03c8_0_14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1"/>
          <p:cNvSpPr txBox="1"/>
          <p:nvPr/>
        </p:nvSpPr>
        <p:spPr>
          <a:xfrm>
            <a:off x="0" y="228600"/>
            <a:ext cx="9144000" cy="6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Choose a Stock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0" name="Google Shape;400;p1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1" name="Google Shape;401;p11"/>
          <p:cNvSpPr txBox="1"/>
          <p:nvPr/>
        </p:nvSpPr>
        <p:spPr>
          <a:xfrm>
            <a:off x="210706" y="1633060"/>
            <a:ext cx="8725476" cy="360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company should be successful.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company should have a product or service that someone wants to purchase.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just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company should possess a unique capability or resource that its competitors do not have or cannot easily reproduce.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company should be profitable, i.e. make money.  If the company isn’t making any money now, you need to believe that will change in the future!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11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" name="Google Shape;411;p13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12" name="Google Shape;412;p13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13"/>
          <p:cNvSpPr/>
          <p:nvPr/>
        </p:nvSpPr>
        <p:spPr>
          <a:xfrm>
            <a:off x="0" y="460440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We Evaluate Companies?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14" name="Google Shape;414;p13"/>
          <p:cNvGraphicFramePr/>
          <p:nvPr/>
        </p:nvGraphicFramePr>
        <p:xfrm>
          <a:off x="3048000" y="2133600"/>
          <a:ext cx="2819400" cy="1920270"/>
        </p:xfrm>
        <a:graphic>
          <a:graphicData uri="http://schemas.openxmlformats.org/drawingml/2006/table">
            <a:tbl>
              <a:tblPr firstRow="1" bandRow="1">
                <a:noFill/>
                <a:tableStyleId>{323AF828-3717-414C-BB07-3C1813FCAC07}</a:tableStyleId>
              </a:tblPr>
              <a:tblGrid>
                <a:gridCol w="291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endParaRPr sz="3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/>
                        <a:t>Revenues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u="none" strike="noStrike" cap="none"/>
                        <a:t>Expenses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/>
                        <a:t>=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600"/>
                        <a:buFont typeface="Arial"/>
                        <a:buNone/>
                      </a:pPr>
                      <a:r>
                        <a:rPr lang="en-US" sz="3600" b="1" u="none" strike="noStrike" cap="none"/>
                        <a:t>Profits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5" name="Google Shape;41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Revenue</a:t>
            </a:r>
            <a:endParaRPr/>
          </a:p>
        </p:txBody>
      </p:sp>
      <p:sp>
        <p:nvSpPr>
          <p:cNvPr id="421" name="Google Shape;421;p14"/>
          <p:cNvSpPr txBox="1">
            <a:spLocks noGrp="1"/>
          </p:cNvSpPr>
          <p:nvPr>
            <p:ph type="body" idx="1"/>
          </p:nvPr>
        </p:nvSpPr>
        <p:spPr>
          <a:xfrm>
            <a:off x="210705" y="1446180"/>
            <a:ext cx="8725477" cy="4602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Revenue</a:t>
            </a:r>
            <a:r>
              <a:rPr lang="en-US" sz="2000"/>
              <a:t> (also called Sales) is the money a company receives when it provides a service or good to a customer.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i="1"/>
              <a:t>Example:</a:t>
            </a:r>
            <a:endParaRPr i="1"/>
          </a:p>
          <a:p>
            <a:pPr marL="457200" lvl="1" indent="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Think of a McDonald’s. The money a person pays to buy a Big Mac Extra Value Meal is considered Revenue for that McDonald’s.</a:t>
            </a:r>
            <a:endParaRPr/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How do we calculate revenue?  </a:t>
            </a:r>
            <a:endParaRPr/>
          </a:p>
          <a:p>
            <a:pPr marL="800100" lvl="1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Units x Price = Revenue</a:t>
            </a:r>
            <a:endParaRPr sz="2000"/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much revenue would McDonald’s collect each day if </a:t>
            </a:r>
            <a:r>
              <a:rPr lang="en-US" sz="2000" b="1"/>
              <a:t>200 </a:t>
            </a:r>
            <a:r>
              <a:rPr lang="en-US" sz="2000"/>
              <a:t>customers each buy a </a:t>
            </a:r>
            <a:r>
              <a:rPr lang="en-US" sz="2000" b="1"/>
              <a:t>$6.00 </a:t>
            </a:r>
            <a:r>
              <a:rPr lang="en-US" sz="2000"/>
              <a:t>Big Mac Extra Value Meal?</a:t>
            </a:r>
            <a:endParaRPr sz="2000"/>
          </a:p>
        </p:txBody>
      </p:sp>
      <p:cxnSp>
        <p:nvCxnSpPr>
          <p:cNvPr id="422" name="Google Shape;422;p14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3" name="Google Shape;423;p14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13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5"/>
          <p:cNvSpPr txBox="1">
            <a:spLocks noGrp="1"/>
          </p:cNvSpPr>
          <p:nvPr>
            <p:ph type="title"/>
          </p:nvPr>
        </p:nvSpPr>
        <p:spPr>
          <a:xfrm>
            <a:off x="-20656" y="0"/>
            <a:ext cx="916465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Expenses </a:t>
            </a:r>
            <a:endParaRPr/>
          </a:p>
        </p:txBody>
      </p:sp>
      <p:sp>
        <p:nvSpPr>
          <p:cNvPr id="430" name="Google Shape;430;p15"/>
          <p:cNvSpPr txBox="1">
            <a:spLocks noGrp="1"/>
          </p:cNvSpPr>
          <p:nvPr>
            <p:ph type="body" idx="1"/>
          </p:nvPr>
        </p:nvSpPr>
        <p:spPr>
          <a:xfrm>
            <a:off x="210705" y="1419225"/>
            <a:ext cx="872547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Expenses </a:t>
            </a:r>
            <a:r>
              <a:rPr lang="en-US" sz="2000"/>
              <a:t>are the costs a company incurs in producing the goods and services they sell.  </a:t>
            </a:r>
            <a:endParaRPr/>
          </a:p>
          <a:p>
            <a:pPr marL="34290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kinds of things might go into expenses?</a:t>
            </a:r>
            <a:endParaRPr sz="2000"/>
          </a:p>
          <a:p>
            <a:pPr marL="8001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Materials</a:t>
            </a:r>
            <a:endParaRPr sz="2000"/>
          </a:p>
          <a:p>
            <a:pPr marL="16002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Cost of the Big Mac: Meat, cheese, toppings, bread.</a:t>
            </a:r>
            <a:endParaRPr/>
          </a:p>
          <a:p>
            <a:pPr marL="16002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Cost of the fries, drink and packaging for the food.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Labor costs</a:t>
            </a:r>
            <a:endParaRPr sz="2000"/>
          </a:p>
          <a:p>
            <a:pPr marL="16002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The cost of paying the cooks, servers and cashiers.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Overhead</a:t>
            </a:r>
            <a:endParaRPr sz="2000"/>
          </a:p>
          <a:p>
            <a:pPr marL="160020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Rent, utilities, and other expenses a business must incur simply to open for business each day.</a:t>
            </a:r>
            <a:endParaRPr/>
          </a:p>
          <a:p>
            <a:pPr marL="1143000" lvl="2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91440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cxnSp>
        <p:nvCxnSpPr>
          <p:cNvPr id="431" name="Google Shape;431;p15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2" name="Google Shape;432;p15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14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6"/>
          <p:cNvSpPr txBox="1">
            <a:spLocks noGrp="1"/>
          </p:cNvSpPr>
          <p:nvPr>
            <p:ph type="title"/>
          </p:nvPr>
        </p:nvSpPr>
        <p:spPr>
          <a:xfrm>
            <a:off x="-1" y="77881"/>
            <a:ext cx="9144001" cy="954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Expenses </a:t>
            </a:r>
            <a:endParaRPr/>
          </a:p>
        </p:txBody>
      </p:sp>
      <p:sp>
        <p:nvSpPr>
          <p:cNvPr id="439" name="Google Shape;439;p16"/>
          <p:cNvSpPr txBox="1">
            <a:spLocks noGrp="1"/>
          </p:cNvSpPr>
          <p:nvPr>
            <p:ph type="body" idx="1"/>
          </p:nvPr>
        </p:nvSpPr>
        <p:spPr>
          <a:xfrm>
            <a:off x="136187" y="1032143"/>
            <a:ext cx="8799995" cy="5526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/>
              <a:t>Example </a:t>
            </a:r>
            <a:r>
              <a:rPr lang="en-US" sz="2000"/>
              <a:t>– What are the materials and labor expenses McDonald’s spends to make those 200 meals for customers?</a:t>
            </a:r>
            <a:endParaRPr/>
          </a:p>
          <a:p>
            <a:pPr marL="800100" lvl="1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 b="1"/>
              <a:t>Materials</a:t>
            </a:r>
            <a:endParaRPr/>
          </a:p>
          <a:p>
            <a:pPr marL="114300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material cost for each of the </a:t>
            </a:r>
            <a:r>
              <a:rPr lang="en-US" sz="2000" b="1"/>
              <a:t>200</a:t>
            </a:r>
            <a:r>
              <a:rPr lang="en-US" sz="2000"/>
              <a:t> meals is </a:t>
            </a:r>
            <a:r>
              <a:rPr lang="en-US" sz="2000" b="1"/>
              <a:t>$2.00 </a:t>
            </a:r>
            <a:r>
              <a:rPr lang="en-US" sz="2000"/>
              <a:t>per meal.  </a:t>
            </a:r>
            <a:endParaRPr/>
          </a:p>
          <a:p>
            <a:pPr marL="114300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How much does McDonald’s spend each day on materials?</a:t>
            </a:r>
            <a:endParaRPr/>
          </a:p>
          <a:p>
            <a:pPr marL="800100" lvl="1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 b="1"/>
              <a:t>Labor costs</a:t>
            </a:r>
            <a:endParaRPr/>
          </a:p>
          <a:p>
            <a:pPr marL="114300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The McDonald’s has </a:t>
            </a:r>
            <a:r>
              <a:rPr lang="en-US" sz="2000" b="1"/>
              <a:t>6 </a:t>
            </a:r>
            <a:r>
              <a:rPr lang="en-US" sz="2000"/>
              <a:t>employees that work </a:t>
            </a:r>
            <a:r>
              <a:rPr lang="en-US" sz="2000" b="1"/>
              <a:t>8 </a:t>
            </a:r>
            <a:r>
              <a:rPr lang="en-US" sz="2000"/>
              <a:t>hours each day, and each employee is paid </a:t>
            </a:r>
            <a:r>
              <a:rPr lang="en-US" sz="2000" b="1"/>
              <a:t>$10.00 </a:t>
            </a:r>
            <a:r>
              <a:rPr lang="en-US" sz="2000"/>
              <a:t>per hour of work.  </a:t>
            </a:r>
            <a:endParaRPr/>
          </a:p>
          <a:p>
            <a:pPr marL="114300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How much does McDonald’s spend each day to produce and serve the meal?</a:t>
            </a:r>
            <a:endParaRPr/>
          </a:p>
          <a:p>
            <a:pPr marL="742950" lvl="1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</a:pPr>
            <a:r>
              <a:rPr lang="en-US" sz="2000" b="1"/>
              <a:t>Overhead</a:t>
            </a:r>
            <a:endParaRPr sz="2000" b="1"/>
          </a:p>
          <a:p>
            <a:pPr marL="1143000" lvl="2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It costs the McDonald’s </a:t>
            </a:r>
            <a:r>
              <a:rPr lang="en-US" sz="2000" b="1"/>
              <a:t>$100 </a:t>
            </a:r>
            <a:r>
              <a:rPr lang="en-US" sz="2000"/>
              <a:t>a day in rent and utilities.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What are the total expenses McDonald’s spends to make the meals for customers?</a:t>
            </a:r>
            <a:endParaRPr sz="2000"/>
          </a:p>
          <a:p>
            <a:pPr marL="1257300" lvl="2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cxnSp>
        <p:nvCxnSpPr>
          <p:cNvPr id="440" name="Google Shape;440;p16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41" name="Google Shape;441;p16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910943"/>
            <a:ext cx="1295400" cy="74022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15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Net Profit/Income/Earnings </a:t>
            </a:r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body" idx="1"/>
          </p:nvPr>
        </p:nvSpPr>
        <p:spPr>
          <a:xfrm>
            <a:off x="209261" y="1370806"/>
            <a:ext cx="8725477" cy="426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Profits (sometimes called net income or earnings) is the money a company has after accounting for all the expenses incurred.</a:t>
            </a: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Remember:</a:t>
            </a: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215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Based on our prior simple example for McDonald’s, how much profit did this store realize each day?</a:t>
            </a:r>
            <a:endParaRPr sz="2000"/>
          </a:p>
          <a:p>
            <a:pPr marL="34290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342900" lvl="0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1"/>
              <a:t>Equity holders own a piece of the profits as an investor in the company.  </a:t>
            </a:r>
            <a:endParaRPr/>
          </a:p>
          <a:p>
            <a:pPr marL="800100" lvl="1" indent="-3429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Their proportional share of the profits is equal the proportion of the company they own.</a:t>
            </a:r>
            <a:endParaRPr sz="2000"/>
          </a:p>
          <a:p>
            <a:pPr marL="91440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cxnSp>
        <p:nvCxnSpPr>
          <p:cNvPr id="449" name="Google Shape;449;p17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50" name="Google Shape;450;p17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16</a:t>
            </a:fld>
            <a:endParaRPr>
              <a:solidFill>
                <a:srgbClr val="888888"/>
              </a:solidFill>
            </a:endParaRPr>
          </a:p>
        </p:txBody>
      </p:sp>
      <p:graphicFrame>
        <p:nvGraphicFramePr>
          <p:cNvPr id="452" name="Google Shape;452;p17"/>
          <p:cNvGraphicFramePr/>
          <p:nvPr/>
        </p:nvGraphicFramePr>
        <p:xfrm>
          <a:off x="2667000" y="2438400"/>
          <a:ext cx="2209800" cy="1076980"/>
        </p:xfrm>
        <a:graphic>
          <a:graphicData uri="http://schemas.openxmlformats.org/drawingml/2006/table">
            <a:tbl>
              <a:tblPr firstRow="1" bandRow="1">
                <a:noFill/>
                <a:tableStyleId>{323AF828-3717-414C-BB07-3C1813FCAC07}</a:tableStyleId>
              </a:tblPr>
              <a:tblGrid>
                <a:gridCol w="22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Revenues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-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Expenses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=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Profits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9"/>
          <p:cNvSpPr txBox="1"/>
          <p:nvPr/>
        </p:nvSpPr>
        <p:spPr>
          <a:xfrm>
            <a:off x="0" y="228600"/>
            <a:ext cx="9144000" cy="6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39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You Find Information on Stocks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61" name="Google Shape;461;p19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2" name="Google Shape;462;p19"/>
          <p:cNvSpPr txBox="1"/>
          <p:nvPr/>
        </p:nvSpPr>
        <p:spPr>
          <a:xfrm>
            <a:off x="460086" y="1576728"/>
            <a:ext cx="8552297" cy="4222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Lots of Free Resources on the Internet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Yahoo Finance	</a:t>
            </a:r>
            <a:r>
              <a:rPr lang="en-US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https://finance.yahoo.com/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Finance	</a:t>
            </a:r>
            <a:r>
              <a:rPr lang="en-US" sz="1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https://www.google.com/finance/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Newspapers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Crain’s Chicago Business</a:t>
            </a:r>
            <a:endParaRPr sz="20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Wall Street Journal </a:t>
            </a:r>
            <a:endParaRPr sz="20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York Times</a:t>
            </a:r>
            <a:endParaRPr sz="2000" b="0" i="1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Reports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S&amp;P Reports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Brokerage Firms Resources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3" name="Google Shape;463;p19" descr="C:\Users\jguzman\Desktop\bsf_logo_new_485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465" name="Google Shape;46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0174" y="2550537"/>
            <a:ext cx="4199947" cy="279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"/>
          <p:cNvSpPr txBox="1"/>
          <p:nvPr/>
        </p:nvSpPr>
        <p:spPr>
          <a:xfrm>
            <a:off x="0" y="228600"/>
            <a:ext cx="9144000" cy="6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en-US" sz="3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You Find Information on Stocks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4" name="Google Shape;474;p8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5" name="Google Shape;475;p8"/>
          <p:cNvSpPr txBox="1"/>
          <p:nvPr/>
        </p:nvSpPr>
        <p:spPr>
          <a:xfrm>
            <a:off x="295851" y="1099602"/>
            <a:ext cx="8552297" cy="285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Most, if not all, publicly traded companies maintain an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Investor Relations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Section of their website, where you can find all sorts of information:</a:t>
            </a:r>
            <a:endParaRPr dirty="0"/>
          </a:p>
          <a:p>
            <a: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Press Releases</a:t>
            </a:r>
            <a:endParaRPr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Quarterly Earnings and Annual Reports</a:t>
            </a:r>
            <a:endParaRPr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Presentations to the Financial Community</a:t>
            </a:r>
            <a:endParaRPr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Strategic Plans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 is a link to the McDonalds Investor Relations Website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6" name="Google Shape;476;p8" descr="C:\Users\jguzman\Desktop\bsf_logo_new_48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478" name="Google Shape;47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53193" y="3728254"/>
            <a:ext cx="3728853" cy="2337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8"/>
          <p:cNvSpPr txBox="1"/>
          <p:nvPr/>
        </p:nvSpPr>
        <p:spPr>
          <a:xfrm>
            <a:off x="0" y="105066"/>
            <a:ext cx="9139382" cy="6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Main Competition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0" name="Google Shape;500;p18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1" name="Google Shape;501;p18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18"/>
          <p:cNvSpPr txBox="1"/>
          <p:nvPr/>
        </p:nvSpPr>
        <p:spPr>
          <a:xfrm>
            <a:off x="210705" y="1011218"/>
            <a:ext cx="8725478" cy="52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Big Shoulders Fund 8</a:t>
            </a:r>
            <a:r>
              <a:rPr lang="en-US" sz="20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classes will compete against each other.</a:t>
            </a:r>
            <a:endParaRPr dirty="0"/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will be given $3,000 to invest in </a:t>
            </a:r>
            <a:endParaRPr dirty="0"/>
          </a:p>
          <a:p>
            <a:pPr marL="0" marR="0" lvl="6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– 6 stocks;</a:t>
            </a:r>
            <a:endParaRPr dirty="0"/>
          </a:p>
          <a:p>
            <a:pPr marL="0" marR="0" lvl="4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Domestic Fortune 500 companies</a:t>
            </a:r>
            <a:endParaRPr dirty="0"/>
          </a:p>
          <a:p>
            <a:pPr marL="0" marR="0" lvl="4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Trade on  NASDAQ or NYSE.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is based on the class portfolio’s performance.</a:t>
            </a:r>
            <a:endParaRPr dirty="0"/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 will run from </a:t>
            </a:r>
          </a:p>
          <a:p>
            <a:pPr marR="0" lvl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Friday, November 1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through Friday, April 2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n-US" sz="20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the year your seed money will go to your school, to pay for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2% management fee of ending portfolio value for each student;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Individual winner prize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Any transportation costs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Everything left over will be the 8</a:t>
            </a:r>
            <a:r>
              <a:rPr lang="en-US" sz="1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grade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class’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gift to the school.</a:t>
            </a:r>
            <a:endParaRPr dirty="0"/>
          </a:p>
          <a:p>
            <a:pPr marL="342900" marR="0" lvl="0" indent="-34290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Additional Prizes given to top 3 schools of: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1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$1,000 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2</a:t>
            </a:r>
            <a:r>
              <a:rPr lang="en-US" sz="1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$500 </a:t>
            </a:r>
            <a:endParaRPr dirty="0"/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3</a:t>
            </a:r>
            <a:r>
              <a:rPr lang="en-US" sz="1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$250 respectively.</a:t>
            </a:r>
            <a:endParaRPr dirty="0"/>
          </a:p>
          <a:p>
            <a:pPr marL="342900" marR="0" lvl="0" indent="-225425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3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just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rgbClr val="888888"/>
              </a:buClr>
              <a:buSzPts val="1480"/>
              <a:buFont typeface="Arial"/>
              <a:buNone/>
            </a:pPr>
            <a:endParaRPr sz="1480" b="0" i="0" u="none" strike="noStrike" cap="none" dirty="0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888888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03" name="Google Shape;50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0" y="19665"/>
            <a:ext cx="91440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/>
              <a:t>What will we cover in this class?</a:t>
            </a:r>
            <a:endParaRPr sz="4000" b="1" dirty="0"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30A88F-FFEC-354D-A951-0CF793F6796D}"/>
              </a:ext>
            </a:extLst>
          </p:cNvPr>
          <p:cNvSpPr txBox="1"/>
          <p:nvPr/>
        </p:nvSpPr>
        <p:spPr>
          <a:xfrm>
            <a:off x="537882" y="6356350"/>
            <a:ext cx="5647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 source:</a:t>
            </a:r>
          </a:p>
        </p:txBody>
      </p:sp>
      <p:cxnSp>
        <p:nvCxnSpPr>
          <p:cNvPr id="6" name="Google Shape;195;p31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Google Shape;198;p31" descr="C:\Users\jguzman\Desktop\bsf_logo_new_485.jp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St. Constance Elementary School">
            <a:extLst>
              <a:ext uri="{FF2B5EF4-FFF2-40B4-BE49-F238E27FC236}">
                <a16:creationId xmlns:a16="http://schemas.microsoft.com/office/drawing/2014/main" id="{3C7FBA3C-597B-9576-7FD8-8834A1D52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244"/>
            <a:ext cx="1769806" cy="18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FCCE02-1D07-2DDD-10C9-171F4F2AB9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726693"/>
              </p:ext>
            </p:extLst>
          </p:nvPr>
        </p:nvGraphicFramePr>
        <p:xfrm>
          <a:off x="1673508" y="1003557"/>
          <a:ext cx="7013292" cy="183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098B7D-90C5-2C6B-3BBE-834DC03D1C8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705" y="3101353"/>
            <a:ext cx="8662852" cy="26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50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cxnSp>
        <p:nvCxnSpPr>
          <p:cNvPr id="509" name="Google Shape;509;p63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0" name="Google Shape;510;p63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3"/>
          <p:cNvSpPr txBox="1"/>
          <p:nvPr/>
        </p:nvSpPr>
        <p:spPr>
          <a:xfrm>
            <a:off x="0" y="219362"/>
            <a:ext cx="9139382" cy="6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Individual Competition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3"/>
          <p:cNvSpPr txBox="1"/>
          <p:nvPr/>
        </p:nvSpPr>
        <p:spPr>
          <a:xfrm>
            <a:off x="309817" y="1386890"/>
            <a:ext cx="8519700" cy="43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will be competing against your classmates only.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student will choose a different stock.  No exceptions!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student will give a 1 – 2 minute presentation on: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they chose their stock?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Why the stock will grow the most this semester?</a:t>
            </a:r>
            <a:endParaRPr/>
          </a:p>
          <a:p>
            <a:pPr marL="342900" marR="0" lvl="8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Students must hold their stock from Friday, January 2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until Friday, April 2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202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8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students whose stock has the largest percentage growth will win a prize.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 txBox="1"/>
          <p:nvPr/>
        </p:nvSpPr>
        <p:spPr>
          <a:xfrm>
            <a:off x="0" y="228600"/>
            <a:ext cx="9144000" cy="6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HW Review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7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3" name="Google Shape;333;p7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4A4FC-EE2E-47AF-A81E-BABA436C1E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89461"/>
            <a:ext cx="8083064" cy="536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8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 txBox="1"/>
          <p:nvPr/>
        </p:nvSpPr>
        <p:spPr>
          <a:xfrm>
            <a:off x="0" y="228600"/>
            <a:ext cx="9144000" cy="131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Saint Constance Watch List</a:t>
            </a:r>
            <a:br>
              <a:rPr lang="en-US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Class of 2024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7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3" name="Google Shape;333;p7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10E1A-7DB0-000C-24BE-8FC8920FB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705" y="1582855"/>
            <a:ext cx="8884676" cy="36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96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0" y="7782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dirty="0"/>
              <a:t>Homework #2: Deep Dive</a:t>
            </a:r>
            <a:br>
              <a:rPr lang="en-US" sz="4000" b="1" dirty="0"/>
            </a:br>
            <a:r>
              <a:rPr lang="en-US" sz="4000" b="1" dirty="0"/>
              <a:t>on Another Stock from the Watch List </a:t>
            </a:r>
            <a:endParaRPr dirty="0"/>
          </a:p>
        </p:txBody>
      </p:sp>
      <p:sp>
        <p:nvSpPr>
          <p:cNvPr id="518" name="Google Shape;518;p20"/>
          <p:cNvSpPr txBox="1"/>
          <p:nvPr/>
        </p:nvSpPr>
        <p:spPr>
          <a:xfrm>
            <a:off x="609600" y="1981200"/>
            <a:ext cx="8305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0"/>
          <p:cNvSpPr txBox="1"/>
          <p:nvPr/>
        </p:nvSpPr>
        <p:spPr>
          <a:xfrm>
            <a:off x="229410" y="1292414"/>
            <a:ext cx="8685179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215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23</a:t>
            </a:fld>
            <a:endParaRPr>
              <a:solidFill>
                <a:srgbClr val="888888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4955D7-2836-23EB-240C-CE4CAC24C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7017762"/>
              </p:ext>
            </p:extLst>
          </p:nvPr>
        </p:nvGraphicFramePr>
        <p:xfrm>
          <a:off x="124145" y="778205"/>
          <a:ext cx="9083652" cy="4686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0"/>
          <p:cNvSpPr txBox="1">
            <a:spLocks noGrp="1"/>
          </p:cNvSpPr>
          <p:nvPr>
            <p:ph type="title"/>
          </p:nvPr>
        </p:nvSpPr>
        <p:spPr>
          <a:xfrm>
            <a:off x="0" y="-27778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Individual Contest: Sector Funds</a:t>
            </a:r>
            <a:endParaRPr dirty="0"/>
          </a:p>
        </p:txBody>
      </p:sp>
      <p:sp>
        <p:nvSpPr>
          <p:cNvPr id="520" name="Google Shape;5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24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361AB1-9FA0-C881-9E02-A09E92BCA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04" b="1754"/>
          <a:stretch/>
        </p:blipFill>
        <p:spPr>
          <a:xfrm>
            <a:off x="85382" y="646924"/>
            <a:ext cx="9002998" cy="46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76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 txBox="1"/>
          <p:nvPr/>
        </p:nvSpPr>
        <p:spPr>
          <a:xfrm>
            <a:off x="-57150" y="-63068"/>
            <a:ext cx="9144000" cy="131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Credit: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Find the </a:t>
            </a:r>
            <a:r>
              <a:rPr lang="en-US" sz="4000" b="1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3 starred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metrics for the stock you are researching!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7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3" name="Google Shape;333;p7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38081-7201-9E2E-F9A7-CDC72B2DC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935" y="1709439"/>
            <a:ext cx="6283230" cy="4024611"/>
          </a:xfrm>
          <a:prstGeom prst="rect">
            <a:avLst/>
          </a:prstGeom>
        </p:spPr>
      </p:pic>
      <p:pic>
        <p:nvPicPr>
          <p:cNvPr id="5" name="Picture 4" descr="Walt Disney - Lessons - Blendspace">
            <a:extLst>
              <a:ext uri="{FF2B5EF4-FFF2-40B4-BE49-F238E27FC236}">
                <a16:creationId xmlns:a16="http://schemas.microsoft.com/office/drawing/2014/main" id="{656C7C19-4735-74AA-C834-35F7E93C1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05" y="3807582"/>
            <a:ext cx="1794799" cy="17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5A1D37E1-1B63-2CAE-96B9-8F4210FAD1C2}"/>
              </a:ext>
            </a:extLst>
          </p:cNvPr>
          <p:cNvSpPr/>
          <p:nvPr/>
        </p:nvSpPr>
        <p:spPr>
          <a:xfrm>
            <a:off x="2198708" y="2355259"/>
            <a:ext cx="184150" cy="1905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4785D115-D1F8-ED23-8E43-C6D22BA078D4}"/>
              </a:ext>
            </a:extLst>
          </p:cNvPr>
          <p:cNvSpPr/>
          <p:nvPr/>
        </p:nvSpPr>
        <p:spPr>
          <a:xfrm>
            <a:off x="2209340" y="2757263"/>
            <a:ext cx="184150" cy="190500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714DBC8D-B7C0-CF12-40DD-0826594665FD}"/>
              </a:ext>
            </a:extLst>
          </p:cNvPr>
          <p:cNvSpPr/>
          <p:nvPr/>
        </p:nvSpPr>
        <p:spPr>
          <a:xfrm>
            <a:off x="2195623" y="4290236"/>
            <a:ext cx="192551" cy="143926"/>
          </a:xfrm>
          <a:prstGeom prst="star5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92F4FA-000C-6C48-39DC-9CFBBA7B1F22}"/>
              </a:ext>
            </a:extLst>
          </p:cNvPr>
          <p:cNvSpPr txBox="1"/>
          <p:nvPr/>
        </p:nvSpPr>
        <p:spPr>
          <a:xfrm>
            <a:off x="4447067" y="1708970"/>
            <a:ext cx="10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 Black" panose="020B0A04020102020204" pitchFamily="34" charset="0"/>
              </a:rPr>
              <a:t>10/7/2022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33ECC-57AA-D30B-DA03-4CC554F1CE94}"/>
              </a:ext>
            </a:extLst>
          </p:cNvPr>
          <p:cNvSpPr txBox="1"/>
          <p:nvPr/>
        </p:nvSpPr>
        <p:spPr>
          <a:xfrm>
            <a:off x="329609" y="1626781"/>
            <a:ext cx="1392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Disney</a:t>
            </a:r>
            <a:br>
              <a:rPr lang="en-US" b="1" dirty="0"/>
            </a:br>
            <a:r>
              <a:rPr lang="en-US" b="1" dirty="0"/>
              <a:t>DIS</a:t>
            </a:r>
          </a:p>
        </p:txBody>
      </p:sp>
    </p:spTree>
    <p:extLst>
      <p:ext uri="{BB962C8B-B14F-4D97-AF65-F5344CB8AC3E}">
        <p14:creationId xmlns:p14="http://schemas.microsoft.com/office/powerpoint/2010/main" val="100425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 txBox="1"/>
          <p:nvPr/>
        </p:nvSpPr>
        <p:spPr>
          <a:xfrm>
            <a:off x="0" y="228600"/>
            <a:ext cx="9144000" cy="131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1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Walt Disney grew up in this house – </a:t>
            </a:r>
            <a:br>
              <a:rPr lang="en-US" sz="4000" b="1" i="1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1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 miles away from Saint Constance!</a:t>
            </a:r>
            <a:endParaRPr sz="1400" b="0" i="1" u="none" strike="noStrike" cap="none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7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3" name="Google Shape;333;p7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F7C10D-2764-3150-7E65-2970772E38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450" y="1515259"/>
            <a:ext cx="5434862" cy="46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5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"/>
          <p:cNvSpPr txBox="1"/>
          <p:nvPr/>
        </p:nvSpPr>
        <p:spPr>
          <a:xfrm>
            <a:off x="0" y="228600"/>
            <a:ext cx="9144000" cy="6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Overview of Stock Market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7" name="Google Shape;487;p12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8" name="Google Shape;488;p12"/>
          <p:cNvSpPr txBox="1"/>
          <p:nvPr/>
        </p:nvSpPr>
        <p:spPr>
          <a:xfrm>
            <a:off x="2166811" y="5257979"/>
            <a:ext cx="4524628" cy="913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https://www.youtube.com/watch?v=p7HKvqRI_Bo</a:t>
            </a:r>
            <a:endParaRPr sz="1400" b="0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9" name="Google Shape;489;p12" descr="C:\Users\jguzman\Desktop\bsf_logo_new_48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1BAD79-8773-18FE-847E-5EFD3171E5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4" y="1150412"/>
            <a:ext cx="7696196" cy="359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"/>
          <p:cNvSpPr txBox="1"/>
          <p:nvPr/>
        </p:nvSpPr>
        <p:spPr>
          <a:xfrm>
            <a:off x="76200" y="184194"/>
            <a:ext cx="8742795" cy="152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Lightning Round Recap:</a:t>
            </a:r>
            <a:b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Class &amp; TED Video</a:t>
            </a:r>
            <a:b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4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5" name="Google Shape;295;p4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6B9D587-CA2A-99F4-3E28-A81D2C54D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770212"/>
              </p:ext>
            </p:extLst>
          </p:nvPr>
        </p:nvGraphicFramePr>
        <p:xfrm>
          <a:off x="679320" y="2396844"/>
          <a:ext cx="7912359" cy="4276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Lightning Bolt 2">
            <a:extLst>
              <a:ext uri="{FF2B5EF4-FFF2-40B4-BE49-F238E27FC236}">
                <a16:creationId xmlns:a16="http://schemas.microsoft.com/office/drawing/2014/main" id="{0FD29600-20EC-BE23-DEE4-B734B433B68B}"/>
              </a:ext>
            </a:extLst>
          </p:cNvPr>
          <p:cNvSpPr/>
          <p:nvPr/>
        </p:nvSpPr>
        <p:spPr>
          <a:xfrm>
            <a:off x="2406650" y="1631442"/>
            <a:ext cx="984250" cy="1181100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ghtning Bolt 4">
            <a:extLst>
              <a:ext uri="{FF2B5EF4-FFF2-40B4-BE49-F238E27FC236}">
                <a16:creationId xmlns:a16="http://schemas.microsoft.com/office/drawing/2014/main" id="{0BAF154E-6C1A-9BDE-9CBA-D1782969099E}"/>
              </a:ext>
            </a:extLst>
          </p:cNvPr>
          <p:cNvSpPr/>
          <p:nvPr/>
        </p:nvSpPr>
        <p:spPr>
          <a:xfrm>
            <a:off x="5212772" y="1631442"/>
            <a:ext cx="984250" cy="1181100"/>
          </a:xfrm>
          <a:prstGeom prst="lightningBol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7"/>
          <p:cNvSpPr txBox="1"/>
          <p:nvPr/>
        </p:nvSpPr>
        <p:spPr>
          <a:xfrm>
            <a:off x="0" y="228600"/>
            <a:ext cx="9144000" cy="6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Stock?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1" name="Google Shape;331;p7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3" name="Google Shape;333;p7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728B863-78A7-B510-3202-964361868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3536073"/>
              </p:ext>
            </p:extLst>
          </p:nvPr>
        </p:nvGraphicFramePr>
        <p:xfrm>
          <a:off x="2000249" y="1178218"/>
          <a:ext cx="6686551" cy="410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Disney movies and shows | Disney+">
            <a:extLst>
              <a:ext uri="{FF2B5EF4-FFF2-40B4-BE49-F238E27FC236}">
                <a16:creationId xmlns:a16="http://schemas.microsoft.com/office/drawing/2014/main" id="{2AA3F641-B1CB-062C-AEE0-BF074544F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0" y="2136795"/>
            <a:ext cx="2224787" cy="242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9"/>
          <p:cNvSpPr txBox="1"/>
          <p:nvPr/>
        </p:nvSpPr>
        <p:spPr>
          <a:xfrm>
            <a:off x="0" y="228600"/>
            <a:ext cx="9144000" cy="69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Own Stock?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3" name="Google Shape;343;p9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4" name="Google Shape;344;p9"/>
          <p:cNvSpPr txBox="1"/>
          <p:nvPr/>
        </p:nvSpPr>
        <p:spPr>
          <a:xfrm>
            <a:off x="76200" y="927012"/>
            <a:ext cx="8725477" cy="1313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Compared to other savings and investment opportunities (called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asset classes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equity ownership can provide a greater return over time. </a:t>
            </a:r>
            <a:endParaRPr lang="en-US" dirty="0">
              <a:ea typeface="Calibri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longer time horizon you have, the greater the difference between total returns of different asset classes due to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compounding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returns.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9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47" name="Google Shape;347;p9"/>
          <p:cNvSpPr txBox="1"/>
          <p:nvPr/>
        </p:nvSpPr>
        <p:spPr>
          <a:xfrm>
            <a:off x="6553200" y="6277302"/>
            <a:ext cx="171081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Sources:  2020 SBBI Yearbook</a:t>
            </a:r>
            <a:endParaRPr dirty="0"/>
          </a:p>
        </p:txBody>
      </p:sp>
      <p:pic>
        <p:nvPicPr>
          <p:cNvPr id="348" name="Google Shape;348;p9" descr="https://lh4.googleusercontent.com/irMneRe113np2hM_zX1jomFefifsu1jeoupIQjhHf2YmVK3R3WU84_A5SpvSNv1xexMV_gLgaFxPRHX7y7bgTNV1-rzUjH0raEUu5NCciJjENBszLnsT5hLQXhM7FqASSIb35hcR=s0"/>
          <p:cNvPicPr preferRelativeResize="0"/>
          <p:nvPr/>
        </p:nvPicPr>
        <p:blipFill rotWithShape="1">
          <a:blip r:embed="rId4">
            <a:alphaModFix/>
          </a:blip>
          <a:srcRect r="9379"/>
          <a:stretch/>
        </p:blipFill>
        <p:spPr>
          <a:xfrm>
            <a:off x="76200" y="2200684"/>
            <a:ext cx="8667750" cy="3666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0"/>
          <p:cNvSpPr txBox="1"/>
          <p:nvPr/>
        </p:nvSpPr>
        <p:spPr>
          <a:xfrm>
            <a:off x="0" y="228600"/>
            <a:ext cx="9144000" cy="69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Go Wrong?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7" name="Google Shape;357;p10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8" name="Google Shape;358;p10"/>
          <p:cNvSpPr txBox="1"/>
          <p:nvPr/>
        </p:nvSpPr>
        <p:spPr>
          <a:xfrm>
            <a:off x="210704" y="1048850"/>
            <a:ext cx="8725477" cy="187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050" tIns="41025" rIns="82050" bIns="41025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Buying stock has potential rewards, but also risks like loss of value: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economic conditions can hurt a company’s results.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 decisions or competition.</a:t>
            </a:r>
            <a:endParaRPr/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can cause the price to drop or even go to zero.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you think Macy’s stock has struggled?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9" name="Google Shape;359;p10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61" name="Google Shape;361;p10" descr="https://lh6.googleusercontent.com/KOrt-XnofO3LD4-6aiRggxjmBllNqnhsxXObChmK3wS-NsSuC1dw8152EkZF3Bv4pk-9CYXLy3nIhzByX761JEMZIAEMErnr288pI3lHzyvTPBtPzA0fpt3IGqLrlkQLIDfO7LLk=s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0" y="2961901"/>
            <a:ext cx="5943600" cy="3209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5d300c03c8_0_0"/>
          <p:cNvSpPr txBox="1">
            <a:spLocks noGrp="1"/>
          </p:cNvSpPr>
          <p:nvPr>
            <p:ph type="title"/>
          </p:nvPr>
        </p:nvSpPr>
        <p:spPr>
          <a:xfrm>
            <a:off x="0" y="2172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1"/>
              <a:t>The Stock Market</a:t>
            </a:r>
            <a:endParaRPr sz="4000" b="1"/>
          </a:p>
        </p:txBody>
      </p:sp>
      <p:sp>
        <p:nvSpPr>
          <p:cNvPr id="368" name="Google Shape;368;g5d300c03c8_0_0"/>
          <p:cNvSpPr txBox="1">
            <a:spLocks noGrp="1"/>
          </p:cNvSpPr>
          <p:nvPr>
            <p:ph type="body" idx="1"/>
          </p:nvPr>
        </p:nvSpPr>
        <p:spPr>
          <a:xfrm>
            <a:off x="210705" y="1386195"/>
            <a:ext cx="8725477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2000" dirty="0"/>
              <a:t>The </a:t>
            </a:r>
            <a:r>
              <a:rPr lang="en-US" sz="2000" b="1" dirty="0"/>
              <a:t>stock market</a:t>
            </a:r>
            <a:r>
              <a:rPr lang="en-US" sz="2000" dirty="0"/>
              <a:t> is where shares of stocks are bought and sold. Most stock market trading is actually done using computers.</a:t>
            </a:r>
            <a:endParaRPr dirty="0"/>
          </a:p>
          <a:p>
            <a:pPr marL="457200" lvl="0" indent="-2286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</a:pPr>
            <a:endParaRPr sz="2000" dirty="0"/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The market serves two purposes:</a:t>
            </a:r>
            <a:endParaRPr dirty="0"/>
          </a:p>
          <a:p>
            <a:pPr marL="1543050" lvl="2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000" dirty="0"/>
              <a:t>corporations raise money by issuing new shares; and,</a:t>
            </a:r>
            <a:endParaRPr dirty="0"/>
          </a:p>
          <a:p>
            <a:pPr marL="1543050" lvl="2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000" dirty="0"/>
              <a:t>investors can trade existing stock.</a:t>
            </a:r>
            <a:endParaRPr sz="2000" dirty="0"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The stock market is organized by listing stocks on an “exchange”.</a:t>
            </a:r>
            <a:endParaRPr dirty="0"/>
          </a:p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4572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There are 2 major US exchanges:</a:t>
            </a:r>
            <a:endParaRPr dirty="0"/>
          </a:p>
          <a:p>
            <a:pPr marL="1485900" lvl="2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000" b="1" dirty="0"/>
              <a:t>NYSE</a:t>
            </a:r>
            <a:r>
              <a:rPr lang="en-US" sz="2000" dirty="0"/>
              <a:t>:  </a:t>
            </a:r>
            <a:r>
              <a:rPr lang="en-US" sz="2000" b="1" dirty="0"/>
              <a:t>N</a:t>
            </a:r>
            <a:r>
              <a:rPr lang="en-US" sz="2000" dirty="0"/>
              <a:t>ew </a:t>
            </a:r>
            <a:r>
              <a:rPr lang="en-US" sz="2000" b="1" dirty="0"/>
              <a:t>Y</a:t>
            </a:r>
            <a:r>
              <a:rPr lang="en-US" sz="2000" dirty="0"/>
              <a:t>ork </a:t>
            </a:r>
            <a:r>
              <a:rPr lang="en-US" sz="2000" b="1" dirty="0"/>
              <a:t>S</a:t>
            </a:r>
            <a:r>
              <a:rPr lang="en-US" sz="2000" dirty="0"/>
              <a:t>tock </a:t>
            </a:r>
            <a:r>
              <a:rPr lang="en-US" sz="2000" b="1" dirty="0"/>
              <a:t>E</a:t>
            </a:r>
            <a:r>
              <a:rPr lang="en-US" sz="2000" dirty="0"/>
              <a:t>xchange</a:t>
            </a:r>
            <a:endParaRPr dirty="0"/>
          </a:p>
          <a:p>
            <a:pPr marL="1485900" lvl="2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-US" sz="2000" b="1" dirty="0"/>
              <a:t>NASDAQ</a:t>
            </a:r>
            <a:r>
              <a:rPr lang="en-US" sz="2000" dirty="0"/>
              <a:t>: </a:t>
            </a:r>
            <a:r>
              <a:rPr lang="en-US" sz="2000" b="1" dirty="0"/>
              <a:t>N</a:t>
            </a:r>
            <a:r>
              <a:rPr lang="en-US" sz="2000" dirty="0"/>
              <a:t>ational </a:t>
            </a:r>
            <a:r>
              <a:rPr lang="en-US" sz="2000" b="1" dirty="0"/>
              <a:t>A</a:t>
            </a:r>
            <a:r>
              <a:rPr lang="en-US" sz="2000" dirty="0"/>
              <a:t>ssociation of </a:t>
            </a:r>
            <a:r>
              <a:rPr lang="en-US" sz="2000" b="1" dirty="0"/>
              <a:t>S</a:t>
            </a:r>
            <a:r>
              <a:rPr lang="en-US" sz="2000" dirty="0"/>
              <a:t>ecurities </a:t>
            </a:r>
            <a:r>
              <a:rPr lang="en-US" sz="2000" b="1" dirty="0"/>
              <a:t>D</a:t>
            </a:r>
            <a:r>
              <a:rPr lang="en-US" sz="2000" dirty="0"/>
              <a:t>ealers </a:t>
            </a:r>
            <a:r>
              <a:rPr lang="en-US" sz="2000" b="1" dirty="0"/>
              <a:t>A</a:t>
            </a:r>
            <a:r>
              <a:rPr lang="en-US" sz="2000" dirty="0"/>
              <a:t>utomated </a:t>
            </a:r>
            <a:r>
              <a:rPr lang="en-US" sz="2000" b="1" dirty="0"/>
              <a:t>Q</a:t>
            </a:r>
            <a:r>
              <a:rPr lang="en-US" sz="2000" dirty="0"/>
              <a:t>uotations</a:t>
            </a:r>
            <a:endParaRPr dirty="0"/>
          </a:p>
        </p:txBody>
      </p:sp>
      <p:sp>
        <p:nvSpPr>
          <p:cNvPr id="369" name="Google Shape;369;g5d300c03c8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cxnSp>
        <p:nvCxnSpPr>
          <p:cNvPr id="370" name="Google Shape;370;g5d300c03c8_0_0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1" name="Google Shape;371;g5d300c03c8_0_0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5d300c03c8_0_7"/>
          <p:cNvSpPr txBox="1">
            <a:spLocks noGrp="1"/>
          </p:cNvSpPr>
          <p:nvPr>
            <p:ph type="title"/>
          </p:nvPr>
        </p:nvSpPr>
        <p:spPr>
          <a:xfrm>
            <a:off x="0" y="41178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1"/>
              <a:t>The Stock Market</a:t>
            </a:r>
            <a:endParaRPr sz="4000" b="1"/>
          </a:p>
        </p:txBody>
      </p:sp>
      <p:sp>
        <p:nvSpPr>
          <p:cNvPr id="378" name="Google Shape;378;g5d300c03c8_0_7"/>
          <p:cNvSpPr txBox="1">
            <a:spLocks noGrp="1"/>
          </p:cNvSpPr>
          <p:nvPr>
            <p:ph type="body" idx="1"/>
          </p:nvPr>
        </p:nvSpPr>
        <p:spPr>
          <a:xfrm>
            <a:off x="159905" y="1142956"/>
            <a:ext cx="8725477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You cannot just buy or sell stock directly on the exchanges. 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 sz="2000" dirty="0"/>
              <a:t>You must buy/sell stocks using an intermediary such as (with examples):</a:t>
            </a:r>
            <a:endParaRPr sz="2000" dirty="0"/>
          </a:p>
          <a:p>
            <a:pPr marL="91440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91440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2000" b="1" dirty="0"/>
              <a:t>Traditional Brokerage Firms</a:t>
            </a:r>
            <a:r>
              <a:rPr lang="en-US" sz="2000" dirty="0"/>
              <a:t>:  Merrill Lynch, JP Morgan</a:t>
            </a:r>
            <a:endParaRPr sz="2000"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b="1" dirty="0"/>
              <a:t>On-line Brokerage firms</a:t>
            </a:r>
            <a:r>
              <a:rPr lang="en-US" sz="2000" dirty="0"/>
              <a:t>:  Charles Schwab, Robin Hood, Fidelity</a:t>
            </a:r>
            <a:endParaRPr sz="2000"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b="1" dirty="0"/>
              <a:t>Buying a product managed by an Investment Management Company</a:t>
            </a:r>
            <a:r>
              <a:rPr lang="en-US" sz="2000" dirty="0"/>
              <a:t>:  Ariel Investments, JP Morgan, Janus Henderson</a:t>
            </a:r>
            <a:endParaRPr sz="2000" dirty="0"/>
          </a:p>
        </p:txBody>
      </p:sp>
      <p:sp>
        <p:nvSpPr>
          <p:cNvPr id="379" name="Google Shape;379;g5d300c03c8_0_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cxnSp>
        <p:nvCxnSpPr>
          <p:cNvPr id="380" name="Google Shape;380;g5d300c03c8_0_7"/>
          <p:cNvCxnSpPr/>
          <p:nvPr/>
        </p:nvCxnSpPr>
        <p:spPr>
          <a:xfrm>
            <a:off x="210705" y="6264088"/>
            <a:ext cx="8725477" cy="0"/>
          </a:xfrm>
          <a:prstGeom prst="straightConnector1">
            <a:avLst/>
          </a:prstGeom>
          <a:noFill/>
          <a:ln w="25400" cap="flat" cmpd="sng">
            <a:solidFill>
              <a:srgbClr val="323D5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81" name="Google Shape;381;g5d300c03c8_0_7" descr="C:\Users\jguzman\Desktop\bsf_logo_new_48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867400"/>
            <a:ext cx="1371600" cy="78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3628</TotalTime>
  <Words>1566</Words>
  <Application>Microsoft Office PowerPoint</Application>
  <PresentationFormat>On-screen Show (4:3)</PresentationFormat>
  <Paragraphs>263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Palatino Linotype</vt:lpstr>
      <vt:lpstr>Arial Black</vt:lpstr>
      <vt:lpstr>Calibri</vt:lpstr>
      <vt:lpstr>Garamond</vt:lpstr>
      <vt:lpstr>Arial</vt:lpstr>
      <vt:lpstr>Office Theme</vt:lpstr>
      <vt:lpstr>1_Office Theme</vt:lpstr>
      <vt:lpstr>2_Office Theme</vt:lpstr>
      <vt:lpstr>PowerPoint Presentation</vt:lpstr>
      <vt:lpstr>What will we cover in this class?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Stock Market</vt:lpstr>
      <vt:lpstr>The Stock Market</vt:lpstr>
      <vt:lpstr>How to Invest in Stocks</vt:lpstr>
      <vt:lpstr>PowerPoint Presentation</vt:lpstr>
      <vt:lpstr>PowerPoint Presentation</vt:lpstr>
      <vt:lpstr>Revenue</vt:lpstr>
      <vt:lpstr>Expenses </vt:lpstr>
      <vt:lpstr>Expenses </vt:lpstr>
      <vt:lpstr>Net Profit/Income/Earnings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 #2: Deep Dive on Another Stock from the Watch List </vt:lpstr>
      <vt:lpstr>Individual Contest: Sector Funds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Guzman</dc:creator>
  <cp:lastModifiedBy>John Czerwionka</cp:lastModifiedBy>
  <cp:revision>11</cp:revision>
  <dcterms:created xsi:type="dcterms:W3CDTF">2013-10-03T15:02:37Z</dcterms:created>
  <dcterms:modified xsi:type="dcterms:W3CDTF">2023-10-25T22:04:46Z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SensitivityLevel">
    <vt:lpwstr>3NS-20</vt:lpwstr>
  </property>
  <property fmtid="{D5CDD505-2E9C-101B-9397-08002B2CF9AE}" pid="3" name="DocumentPath">
    <vt:lpwstr/>
  </property>
  <property fmtid="{D5CDD505-2E9C-101B-9397-08002B2CF9AE}" pid="4" name="xNTACLog1">
    <vt:lpwstr>3NS-20201709271720Sjjc14;;3NS-20201709291228Sjjc14</vt:lpwstr>
  </property>
  <property fmtid="{D5CDD505-2E9C-101B-9397-08002B2CF9AE}" pid="5" name="xNTACLog">
    <vt:lpwstr>3NS-20201709291228Sjjc14;3NS-20201709271724Sjjc14;3NS-20201709271722Sjjc14;3NS-20201709271721Sjjc14</vt:lpwstr>
  </property>
</Properties>
</file>