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79" r:id="rId2"/>
    <p:sldId id="347" r:id="rId3"/>
    <p:sldId id="353" r:id="rId4"/>
    <p:sldId id="350" r:id="rId5"/>
    <p:sldId id="351" r:id="rId6"/>
    <p:sldId id="348" r:id="rId7"/>
    <p:sldId id="349" r:id="rId8"/>
    <p:sldId id="259" r:id="rId9"/>
    <p:sldId id="262" r:id="rId10"/>
    <p:sldId id="257" r:id="rId11"/>
    <p:sldId id="354" r:id="rId12"/>
    <p:sldId id="355" r:id="rId13"/>
    <p:sldId id="260" r:id="rId14"/>
    <p:sldId id="352" r:id="rId15"/>
    <p:sldId id="277" r:id="rId16"/>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iZxC0z0A1onyDLr0a2QRAWkxDO4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B" initials="KEB" lastIdx="3" clrIdx="0">
    <p:extLst>
      <p:ext uri="{19B8F6BF-5375-455C-9EA6-DF929625EA0E}">
        <p15:presenceInfo xmlns:p15="http://schemas.microsoft.com/office/powerpoint/2012/main" userId="KE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p:restoredTop sz="94721"/>
  </p:normalViewPr>
  <p:slideViewPr>
    <p:cSldViewPr snapToGrid="0">
      <p:cViewPr>
        <p:scale>
          <a:sx n="66" d="100"/>
          <a:sy n="66" d="100"/>
        </p:scale>
        <p:origin x="1284" y="1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D82690-15C6-48D1-AE28-D89BD559574C}" type="doc">
      <dgm:prSet loTypeId="urn:microsoft.com/office/officeart/2008/layout/CircularPictureCallout" loCatId="picture" qsTypeId="urn:microsoft.com/office/officeart/2005/8/quickstyle/simple5" qsCatId="simple" csTypeId="urn:microsoft.com/office/officeart/2005/8/colors/colorful2" csCatId="colorful" phldr="1"/>
      <dgm:spPr/>
      <dgm:t>
        <a:bodyPr/>
        <a:lstStyle/>
        <a:p>
          <a:endParaRPr lang="en-US"/>
        </a:p>
      </dgm:t>
    </dgm:pt>
    <dgm:pt modelId="{BD8B8AD9-9E95-4DA6-A5CB-F0E2796C08C1}">
      <dgm:prSet custT="1"/>
      <dgm:spPr/>
      <dgm:t>
        <a:bodyPr/>
        <a:lstStyle/>
        <a:p>
          <a:endParaRPr lang="en-US" sz="5400">
            <a:latin typeface="Palatino Linotype" panose="02040502050505030304" pitchFamily="18" charset="0"/>
          </a:endParaRPr>
        </a:p>
      </dgm:t>
    </dgm:pt>
    <dgm:pt modelId="{6B0CEFEE-7474-46D0-BDE8-B165A8C8BA4A}" type="parTrans" cxnId="{80719AB6-9C00-472B-BD68-F9B282A523F6}">
      <dgm:prSet/>
      <dgm:spPr/>
      <dgm:t>
        <a:bodyPr/>
        <a:lstStyle/>
        <a:p>
          <a:endParaRPr lang="en-US"/>
        </a:p>
      </dgm:t>
    </dgm:pt>
    <dgm:pt modelId="{96C01A93-CAD1-4E06-B8C3-D66954B788A5}" type="sibTrans" cxnId="{80719AB6-9C00-472B-BD68-F9B282A523F6}">
      <dgm:prSet/>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t>
        <a:bodyPr/>
        <a:lstStyle/>
        <a:p>
          <a:endParaRPr lang="en-US"/>
        </a:p>
      </dgm:t>
    </dgm:pt>
    <dgm:pt modelId="{3EBD9A7D-1185-4390-8AA6-C7F8F2C6B8A7}">
      <dgm:prSet phldrT="[Text]" custT="1"/>
      <dgm:spPr/>
      <dgm:t>
        <a:bodyPr/>
        <a:lstStyle/>
        <a:p>
          <a:r>
            <a:rPr lang="en-US" sz="4800" dirty="0">
              <a:latin typeface="Palatino Linotype" panose="02040502050505030304" pitchFamily="18" charset="0"/>
            </a:rPr>
            <a:t>Damian</a:t>
          </a:r>
        </a:p>
      </dgm:t>
    </dgm:pt>
    <dgm:pt modelId="{61E317F9-2836-4265-8451-CD846DD17E02}" type="parTrans" cxnId="{68D266B8-5F20-4C2F-8ED5-E824EDACE388}">
      <dgm:prSet/>
      <dgm:spPr/>
      <dgm:t>
        <a:bodyPr/>
        <a:lstStyle/>
        <a:p>
          <a:endParaRPr lang="en-US"/>
        </a:p>
      </dgm:t>
    </dgm:pt>
    <dgm:pt modelId="{E0A49914-EE09-4021-84FF-3F5F905B3E5C}" type="sibTrans" cxnId="{68D266B8-5F20-4C2F-8ED5-E824EDACE388}">
      <dgm:prSet/>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n-US"/>
        </a:p>
      </dgm:t>
    </dgm:pt>
    <dgm:pt modelId="{8426A002-BF01-4573-B9A3-0BE8B3C8B789}">
      <dgm:prSet phldrT="[Text]" custT="1"/>
      <dgm:spPr/>
      <dgm:t>
        <a:bodyPr/>
        <a:lstStyle/>
        <a:p>
          <a:r>
            <a:rPr lang="en-US" sz="4800" dirty="0">
              <a:latin typeface="Palatino Linotype" panose="02040502050505030304" pitchFamily="18" charset="0"/>
            </a:rPr>
            <a:t>John</a:t>
          </a:r>
        </a:p>
      </dgm:t>
    </dgm:pt>
    <dgm:pt modelId="{40C53A68-5BD9-4606-BD56-432EE78ADECA}" type="parTrans" cxnId="{CAFB94B9-B704-4517-BCCB-D5A7F17CDE6C}">
      <dgm:prSet/>
      <dgm:spPr/>
      <dgm:t>
        <a:bodyPr/>
        <a:lstStyle/>
        <a:p>
          <a:endParaRPr lang="en-US"/>
        </a:p>
      </dgm:t>
    </dgm:pt>
    <dgm:pt modelId="{60F2A70C-B546-48FB-A7BB-997218BB3FF3}" type="sibTrans" cxnId="{CAFB94B9-B704-4517-BCCB-D5A7F17CDE6C}">
      <dgm:prSet/>
      <dgm:spPr>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en-US"/>
        </a:p>
      </dgm:t>
    </dgm:pt>
    <dgm:pt modelId="{C9168EB2-3EC8-48D5-8816-A4E610E6B5A7}" type="pres">
      <dgm:prSet presAssocID="{A9D82690-15C6-48D1-AE28-D89BD559574C}" presName="Name0" presStyleCnt="0">
        <dgm:presLayoutVars>
          <dgm:chMax val="7"/>
          <dgm:chPref val="7"/>
          <dgm:dir/>
        </dgm:presLayoutVars>
      </dgm:prSet>
      <dgm:spPr/>
    </dgm:pt>
    <dgm:pt modelId="{FCF71DD9-E4CC-4D73-B0AB-AA2A9401A1A5}" type="pres">
      <dgm:prSet presAssocID="{A9D82690-15C6-48D1-AE28-D89BD559574C}" presName="Name1" presStyleCnt="0"/>
      <dgm:spPr/>
    </dgm:pt>
    <dgm:pt modelId="{16B2C653-3720-4FE5-BEED-8D688E3D5FFB}" type="pres">
      <dgm:prSet presAssocID="{96C01A93-CAD1-4E06-B8C3-D66954B788A5}" presName="picture_1" presStyleCnt="0"/>
      <dgm:spPr/>
    </dgm:pt>
    <dgm:pt modelId="{16D155F0-96AC-47C9-A388-A33363FB55D0}" type="pres">
      <dgm:prSet presAssocID="{96C01A93-CAD1-4E06-B8C3-D66954B788A5}" presName="pictureRepeatNode" presStyleLbl="alignImgPlace1" presStyleIdx="0" presStyleCnt="3"/>
      <dgm:spPr/>
    </dgm:pt>
    <dgm:pt modelId="{4BE54D69-1EF5-4965-AC50-AB2962B5F908}" type="pres">
      <dgm:prSet presAssocID="{BD8B8AD9-9E95-4DA6-A5CB-F0E2796C08C1}" presName="text_1" presStyleLbl="node1" presStyleIdx="0" presStyleCnt="0">
        <dgm:presLayoutVars>
          <dgm:bulletEnabled val="1"/>
        </dgm:presLayoutVars>
      </dgm:prSet>
      <dgm:spPr/>
    </dgm:pt>
    <dgm:pt modelId="{2A18183A-38D9-4DAF-96F9-35F912765392}" type="pres">
      <dgm:prSet presAssocID="{E0A49914-EE09-4021-84FF-3F5F905B3E5C}" presName="picture_2" presStyleCnt="0"/>
      <dgm:spPr/>
    </dgm:pt>
    <dgm:pt modelId="{2E35917F-524B-4310-821A-7551079A8094}" type="pres">
      <dgm:prSet presAssocID="{E0A49914-EE09-4021-84FF-3F5F905B3E5C}" presName="pictureRepeatNode" presStyleLbl="alignImgPlace1" presStyleIdx="1" presStyleCnt="3"/>
      <dgm:spPr/>
    </dgm:pt>
    <dgm:pt modelId="{55F38AED-E387-45F7-89E3-D7B22D31087E}" type="pres">
      <dgm:prSet presAssocID="{3EBD9A7D-1185-4390-8AA6-C7F8F2C6B8A7}" presName="line_2" presStyleLbl="parChTrans1D1" presStyleIdx="0" presStyleCnt="2"/>
      <dgm:spPr/>
    </dgm:pt>
    <dgm:pt modelId="{6173E4DF-9070-4FA7-AF54-41376000B5A9}" type="pres">
      <dgm:prSet presAssocID="{3EBD9A7D-1185-4390-8AA6-C7F8F2C6B8A7}" presName="textparent_2" presStyleLbl="node1" presStyleIdx="0" presStyleCnt="0"/>
      <dgm:spPr/>
    </dgm:pt>
    <dgm:pt modelId="{E2F67E02-82F6-4025-8952-10F618548C97}" type="pres">
      <dgm:prSet presAssocID="{3EBD9A7D-1185-4390-8AA6-C7F8F2C6B8A7}" presName="text_2" presStyleLbl="revTx" presStyleIdx="0" presStyleCnt="2">
        <dgm:presLayoutVars>
          <dgm:bulletEnabled val="1"/>
        </dgm:presLayoutVars>
      </dgm:prSet>
      <dgm:spPr/>
    </dgm:pt>
    <dgm:pt modelId="{8ADDAB17-A743-4F82-9933-EE32188203E2}" type="pres">
      <dgm:prSet presAssocID="{60F2A70C-B546-48FB-A7BB-997218BB3FF3}" presName="picture_3" presStyleCnt="0"/>
      <dgm:spPr/>
    </dgm:pt>
    <dgm:pt modelId="{AB7F592F-0B5A-4399-BE83-D0AD8CA3AFC9}" type="pres">
      <dgm:prSet presAssocID="{60F2A70C-B546-48FB-A7BB-997218BB3FF3}" presName="pictureRepeatNode" presStyleLbl="alignImgPlace1" presStyleIdx="2" presStyleCnt="3"/>
      <dgm:spPr/>
    </dgm:pt>
    <dgm:pt modelId="{9C93B1E9-1F0B-45AD-B110-4AA9ACCBA87B}" type="pres">
      <dgm:prSet presAssocID="{8426A002-BF01-4573-B9A3-0BE8B3C8B789}" presName="line_3" presStyleLbl="parChTrans1D1" presStyleIdx="1" presStyleCnt="2"/>
      <dgm:spPr/>
    </dgm:pt>
    <dgm:pt modelId="{A25675A8-7FD6-4EB0-89AB-587AD5D53BD1}" type="pres">
      <dgm:prSet presAssocID="{8426A002-BF01-4573-B9A3-0BE8B3C8B789}" presName="textparent_3" presStyleLbl="node1" presStyleIdx="0" presStyleCnt="0"/>
      <dgm:spPr/>
    </dgm:pt>
    <dgm:pt modelId="{9F1D0C4B-8508-40D3-B0C3-D08DBF9C5564}" type="pres">
      <dgm:prSet presAssocID="{8426A002-BF01-4573-B9A3-0BE8B3C8B789}" presName="text_3" presStyleLbl="revTx" presStyleIdx="1" presStyleCnt="2">
        <dgm:presLayoutVars>
          <dgm:bulletEnabled val="1"/>
        </dgm:presLayoutVars>
      </dgm:prSet>
      <dgm:spPr/>
    </dgm:pt>
  </dgm:ptLst>
  <dgm:cxnLst>
    <dgm:cxn modelId="{E814AD0D-731C-44C1-8395-A83C2D5F88E3}" type="presOf" srcId="{A9D82690-15C6-48D1-AE28-D89BD559574C}" destId="{C9168EB2-3EC8-48D5-8816-A4E610E6B5A7}" srcOrd="0" destOrd="0" presId="urn:microsoft.com/office/officeart/2008/layout/CircularPictureCallout"/>
    <dgm:cxn modelId="{9D4EE72E-D65F-4381-AB27-878182231E66}" type="presOf" srcId="{BD8B8AD9-9E95-4DA6-A5CB-F0E2796C08C1}" destId="{4BE54D69-1EF5-4965-AC50-AB2962B5F908}" srcOrd="0" destOrd="0" presId="urn:microsoft.com/office/officeart/2008/layout/CircularPictureCallout"/>
    <dgm:cxn modelId="{6C64F43C-313F-4602-8085-AF3D471FA0F4}" type="presOf" srcId="{96C01A93-CAD1-4E06-B8C3-D66954B788A5}" destId="{16D155F0-96AC-47C9-A388-A33363FB55D0}" srcOrd="0" destOrd="0" presId="urn:microsoft.com/office/officeart/2008/layout/CircularPictureCallout"/>
    <dgm:cxn modelId="{4F5E3274-4067-45CB-844E-A666B1A5E24F}" type="presOf" srcId="{E0A49914-EE09-4021-84FF-3F5F905B3E5C}" destId="{2E35917F-524B-4310-821A-7551079A8094}" srcOrd="0" destOrd="0" presId="urn:microsoft.com/office/officeart/2008/layout/CircularPictureCallout"/>
    <dgm:cxn modelId="{80719AB6-9C00-472B-BD68-F9B282A523F6}" srcId="{A9D82690-15C6-48D1-AE28-D89BD559574C}" destId="{BD8B8AD9-9E95-4DA6-A5CB-F0E2796C08C1}" srcOrd="0" destOrd="0" parTransId="{6B0CEFEE-7474-46D0-BDE8-B165A8C8BA4A}" sibTransId="{96C01A93-CAD1-4E06-B8C3-D66954B788A5}"/>
    <dgm:cxn modelId="{68D266B8-5F20-4C2F-8ED5-E824EDACE388}" srcId="{A9D82690-15C6-48D1-AE28-D89BD559574C}" destId="{3EBD9A7D-1185-4390-8AA6-C7F8F2C6B8A7}" srcOrd="1" destOrd="0" parTransId="{61E317F9-2836-4265-8451-CD846DD17E02}" sibTransId="{E0A49914-EE09-4021-84FF-3F5F905B3E5C}"/>
    <dgm:cxn modelId="{CAFB94B9-B704-4517-BCCB-D5A7F17CDE6C}" srcId="{A9D82690-15C6-48D1-AE28-D89BD559574C}" destId="{8426A002-BF01-4573-B9A3-0BE8B3C8B789}" srcOrd="2" destOrd="0" parTransId="{40C53A68-5BD9-4606-BD56-432EE78ADECA}" sibTransId="{60F2A70C-B546-48FB-A7BB-997218BB3FF3}"/>
    <dgm:cxn modelId="{2F4A62BA-F02E-4AAB-8BE1-A0CB1C2186B2}" type="presOf" srcId="{3EBD9A7D-1185-4390-8AA6-C7F8F2C6B8A7}" destId="{E2F67E02-82F6-4025-8952-10F618548C97}" srcOrd="0" destOrd="0" presId="urn:microsoft.com/office/officeart/2008/layout/CircularPictureCallout"/>
    <dgm:cxn modelId="{DF6CD8BE-7D9D-47B9-B7ED-CCE86FA0E0E2}" type="presOf" srcId="{60F2A70C-B546-48FB-A7BB-997218BB3FF3}" destId="{AB7F592F-0B5A-4399-BE83-D0AD8CA3AFC9}" srcOrd="0" destOrd="0" presId="urn:microsoft.com/office/officeart/2008/layout/CircularPictureCallout"/>
    <dgm:cxn modelId="{F41FEEC0-00B5-4070-9944-21B7EF43EAC8}" type="presOf" srcId="{8426A002-BF01-4573-B9A3-0BE8B3C8B789}" destId="{9F1D0C4B-8508-40D3-B0C3-D08DBF9C5564}" srcOrd="0" destOrd="0" presId="urn:microsoft.com/office/officeart/2008/layout/CircularPictureCallout"/>
    <dgm:cxn modelId="{9E513133-12B8-42AC-93EA-7A8AB5007D45}" type="presParOf" srcId="{C9168EB2-3EC8-48D5-8816-A4E610E6B5A7}" destId="{FCF71DD9-E4CC-4D73-B0AB-AA2A9401A1A5}" srcOrd="0" destOrd="0" presId="urn:microsoft.com/office/officeart/2008/layout/CircularPictureCallout"/>
    <dgm:cxn modelId="{84AC9099-A0F3-456D-809B-FA1047F645C7}" type="presParOf" srcId="{FCF71DD9-E4CC-4D73-B0AB-AA2A9401A1A5}" destId="{16B2C653-3720-4FE5-BEED-8D688E3D5FFB}" srcOrd="0" destOrd="0" presId="urn:microsoft.com/office/officeart/2008/layout/CircularPictureCallout"/>
    <dgm:cxn modelId="{0AA5AD01-7202-48C6-A2A5-207D42C7C105}" type="presParOf" srcId="{16B2C653-3720-4FE5-BEED-8D688E3D5FFB}" destId="{16D155F0-96AC-47C9-A388-A33363FB55D0}" srcOrd="0" destOrd="0" presId="urn:microsoft.com/office/officeart/2008/layout/CircularPictureCallout"/>
    <dgm:cxn modelId="{6EA0622E-661A-4BA8-9D47-D2EF0F334869}" type="presParOf" srcId="{FCF71DD9-E4CC-4D73-B0AB-AA2A9401A1A5}" destId="{4BE54D69-1EF5-4965-AC50-AB2962B5F908}" srcOrd="1" destOrd="0" presId="urn:microsoft.com/office/officeart/2008/layout/CircularPictureCallout"/>
    <dgm:cxn modelId="{C7097D2F-56A5-4B89-8613-A21E54E320FE}" type="presParOf" srcId="{FCF71DD9-E4CC-4D73-B0AB-AA2A9401A1A5}" destId="{2A18183A-38D9-4DAF-96F9-35F912765392}" srcOrd="2" destOrd="0" presId="urn:microsoft.com/office/officeart/2008/layout/CircularPictureCallout"/>
    <dgm:cxn modelId="{8CD21CB8-C658-4F62-8E31-1FF13D9E67E7}" type="presParOf" srcId="{2A18183A-38D9-4DAF-96F9-35F912765392}" destId="{2E35917F-524B-4310-821A-7551079A8094}" srcOrd="0" destOrd="0" presId="urn:microsoft.com/office/officeart/2008/layout/CircularPictureCallout"/>
    <dgm:cxn modelId="{B0E11B5B-B5CB-442F-A482-D0D253DBF6A9}" type="presParOf" srcId="{FCF71DD9-E4CC-4D73-B0AB-AA2A9401A1A5}" destId="{55F38AED-E387-45F7-89E3-D7B22D31087E}" srcOrd="3" destOrd="0" presId="urn:microsoft.com/office/officeart/2008/layout/CircularPictureCallout"/>
    <dgm:cxn modelId="{C3188A9A-313F-4DB0-B01C-AE9F39AC8A16}" type="presParOf" srcId="{FCF71DD9-E4CC-4D73-B0AB-AA2A9401A1A5}" destId="{6173E4DF-9070-4FA7-AF54-41376000B5A9}" srcOrd="4" destOrd="0" presId="urn:microsoft.com/office/officeart/2008/layout/CircularPictureCallout"/>
    <dgm:cxn modelId="{7F07ADD3-2623-4FA3-AD30-48F481E55E9C}" type="presParOf" srcId="{6173E4DF-9070-4FA7-AF54-41376000B5A9}" destId="{E2F67E02-82F6-4025-8952-10F618548C97}" srcOrd="0" destOrd="0" presId="urn:microsoft.com/office/officeart/2008/layout/CircularPictureCallout"/>
    <dgm:cxn modelId="{FF1526B1-9748-468C-836E-D625159C8946}" type="presParOf" srcId="{FCF71DD9-E4CC-4D73-B0AB-AA2A9401A1A5}" destId="{8ADDAB17-A743-4F82-9933-EE32188203E2}" srcOrd="5" destOrd="0" presId="urn:microsoft.com/office/officeart/2008/layout/CircularPictureCallout"/>
    <dgm:cxn modelId="{007749C5-D634-4488-8DC9-A674E1FF94FE}" type="presParOf" srcId="{8ADDAB17-A743-4F82-9933-EE32188203E2}" destId="{AB7F592F-0B5A-4399-BE83-D0AD8CA3AFC9}" srcOrd="0" destOrd="0" presId="urn:microsoft.com/office/officeart/2008/layout/CircularPictureCallout"/>
    <dgm:cxn modelId="{F821ED79-EACD-4E06-94F0-F23C5EF06899}" type="presParOf" srcId="{FCF71DD9-E4CC-4D73-B0AB-AA2A9401A1A5}" destId="{9C93B1E9-1F0B-45AD-B110-4AA9ACCBA87B}" srcOrd="6" destOrd="0" presId="urn:microsoft.com/office/officeart/2008/layout/CircularPictureCallout"/>
    <dgm:cxn modelId="{1CF2003D-B4FF-429F-8556-5A77A7F3C29A}" type="presParOf" srcId="{FCF71DD9-E4CC-4D73-B0AB-AA2A9401A1A5}" destId="{A25675A8-7FD6-4EB0-89AB-587AD5D53BD1}" srcOrd="7" destOrd="0" presId="urn:microsoft.com/office/officeart/2008/layout/CircularPictureCallout"/>
    <dgm:cxn modelId="{2C7078B8-A65A-437D-8B34-11283F5AC694}" type="presParOf" srcId="{A25675A8-7FD6-4EB0-89AB-587AD5D53BD1}" destId="{9F1D0C4B-8508-40D3-B0C3-D08DBF9C5564}" srcOrd="0" destOrd="0" presId="urn:microsoft.com/office/officeart/2008/layout/CircularPictureCallou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137FBA-1E1E-4C3A-A0A8-4DBF54350231}"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n-US"/>
        </a:p>
      </dgm:t>
    </dgm:pt>
    <dgm:pt modelId="{FEE1B573-9120-4A3F-8CAC-609D315499C2}">
      <dgm:prSet phldrT="[Text]" custT="1"/>
      <dgm:spPr/>
      <dgm:t>
        <a:bodyPr/>
        <a:lstStyle/>
        <a:p>
          <a:r>
            <a:rPr lang="en-US" sz="2800" dirty="0"/>
            <a:t>St. Constance:</a:t>
          </a:r>
          <a:br>
            <a:rPr lang="en-US" sz="2800" dirty="0"/>
          </a:br>
          <a:r>
            <a:rPr lang="en-US" sz="2800" dirty="0"/>
            <a:t>November #3</a:t>
          </a:r>
        </a:p>
      </dgm:t>
    </dgm:pt>
    <dgm:pt modelId="{7D87652F-02F9-4A62-B496-869068116BC8}" type="parTrans" cxnId="{C43C7DCB-5F25-4353-9E33-FFD7563192A2}">
      <dgm:prSet/>
      <dgm:spPr/>
      <dgm:t>
        <a:bodyPr/>
        <a:lstStyle/>
        <a:p>
          <a:endParaRPr lang="en-US"/>
        </a:p>
      </dgm:t>
    </dgm:pt>
    <dgm:pt modelId="{C7DD5080-9EB2-45CC-9A57-4902365E2501}" type="sibTrans" cxnId="{C43C7DCB-5F25-4353-9E33-FFD7563192A2}">
      <dgm:prSet/>
      <dgm:spPr/>
      <dgm:t>
        <a:bodyPr/>
        <a:lstStyle/>
        <a:p>
          <a:endParaRPr lang="en-US"/>
        </a:p>
      </dgm:t>
    </dgm:pt>
    <dgm:pt modelId="{9E3EFC51-DB6B-4EE3-9C12-73D0C3F7066B}">
      <dgm:prSet phldrT="[Text]" custT="1"/>
      <dgm:spPr/>
      <dgm:t>
        <a:bodyPr/>
        <a:lstStyle/>
        <a:p>
          <a:r>
            <a:rPr lang="en-US" sz="2000" dirty="0"/>
            <a:t>Lesson: Stocks</a:t>
          </a:r>
        </a:p>
      </dgm:t>
    </dgm:pt>
    <dgm:pt modelId="{3F138B87-3B0F-45FA-808C-DDE9CF811829}" type="parTrans" cxnId="{480570BD-3C6D-49BE-A946-BC811AFB0D94}">
      <dgm:prSet/>
      <dgm:spPr/>
      <dgm:t>
        <a:bodyPr/>
        <a:lstStyle/>
        <a:p>
          <a:endParaRPr lang="en-US"/>
        </a:p>
      </dgm:t>
    </dgm:pt>
    <dgm:pt modelId="{34B68F5D-DB18-48EC-9B6C-6AED8143CBFA}" type="sibTrans" cxnId="{480570BD-3C6D-49BE-A946-BC811AFB0D94}">
      <dgm:prSet/>
      <dgm:spPr/>
      <dgm:t>
        <a:bodyPr/>
        <a:lstStyle/>
        <a:p>
          <a:endParaRPr lang="en-US"/>
        </a:p>
      </dgm:t>
    </dgm:pt>
    <dgm:pt modelId="{7C987E66-1921-4787-86E4-2A4BADBD9FEB}">
      <dgm:prSet phldrT="[Text]" custT="1"/>
      <dgm:spPr/>
      <dgm:t>
        <a:bodyPr/>
        <a:lstStyle/>
        <a:p>
          <a:r>
            <a:rPr lang="en-US" sz="2000" dirty="0"/>
            <a:t>HW Review + Watch Lists</a:t>
          </a:r>
        </a:p>
      </dgm:t>
    </dgm:pt>
    <dgm:pt modelId="{29D43222-9698-421C-925B-3FD63762705E}" type="parTrans" cxnId="{2AB443DA-DFA2-4679-B122-ED3341236433}">
      <dgm:prSet/>
      <dgm:spPr/>
      <dgm:t>
        <a:bodyPr/>
        <a:lstStyle/>
        <a:p>
          <a:endParaRPr lang="en-US"/>
        </a:p>
      </dgm:t>
    </dgm:pt>
    <dgm:pt modelId="{E9ABA1E3-79B6-49FE-A5C2-B72DB7EC6774}" type="sibTrans" cxnId="{2AB443DA-DFA2-4679-B122-ED3341236433}">
      <dgm:prSet/>
      <dgm:spPr/>
      <dgm:t>
        <a:bodyPr/>
        <a:lstStyle/>
        <a:p>
          <a:endParaRPr lang="en-US"/>
        </a:p>
      </dgm:t>
    </dgm:pt>
    <dgm:pt modelId="{91FE637D-AA98-4654-87F9-FD7DBB4239CE}">
      <dgm:prSet phldrT="[Text]" custT="1"/>
      <dgm:spPr/>
      <dgm:t>
        <a:bodyPr/>
        <a:lstStyle/>
        <a:p>
          <a:endParaRPr lang="en-US" sz="2000" dirty="0"/>
        </a:p>
      </dgm:t>
    </dgm:pt>
    <dgm:pt modelId="{39B9150B-2BD9-4F16-B9EF-9F0EE313E66D}" type="parTrans" cxnId="{305BCE9E-7AF1-4296-92E5-BF21BB5C5A49}">
      <dgm:prSet/>
      <dgm:spPr/>
      <dgm:t>
        <a:bodyPr/>
        <a:lstStyle/>
        <a:p>
          <a:endParaRPr lang="en-US"/>
        </a:p>
      </dgm:t>
    </dgm:pt>
    <dgm:pt modelId="{E7D5EC72-4FE6-4E9D-8D6D-C8035C56423E}" type="sibTrans" cxnId="{305BCE9E-7AF1-4296-92E5-BF21BB5C5A49}">
      <dgm:prSet/>
      <dgm:spPr/>
      <dgm:t>
        <a:bodyPr/>
        <a:lstStyle/>
        <a:p>
          <a:endParaRPr lang="en-US"/>
        </a:p>
      </dgm:t>
    </dgm:pt>
    <dgm:pt modelId="{B381D59A-B86B-4686-A0B5-BD0E820BF177}" type="pres">
      <dgm:prSet presAssocID="{FF137FBA-1E1E-4C3A-A0A8-4DBF54350231}" presName="Name0" presStyleCnt="0">
        <dgm:presLayoutVars>
          <dgm:dir/>
          <dgm:animLvl val="lvl"/>
          <dgm:resizeHandles/>
        </dgm:presLayoutVars>
      </dgm:prSet>
      <dgm:spPr/>
    </dgm:pt>
    <dgm:pt modelId="{8FF0BC95-065F-40B7-AF91-19884A83059A}" type="pres">
      <dgm:prSet presAssocID="{FEE1B573-9120-4A3F-8CAC-609D315499C2}" presName="linNode" presStyleCnt="0"/>
      <dgm:spPr/>
    </dgm:pt>
    <dgm:pt modelId="{BA4E2730-2FFF-4652-BBDA-0EEE06D214D8}" type="pres">
      <dgm:prSet presAssocID="{FEE1B573-9120-4A3F-8CAC-609D315499C2}" presName="parentShp" presStyleLbl="node1" presStyleIdx="0" presStyleCnt="1" custScaleX="97929" custLinFactY="-17807" custLinFactNeighborX="792" custLinFactNeighborY="-100000">
        <dgm:presLayoutVars>
          <dgm:bulletEnabled val="1"/>
        </dgm:presLayoutVars>
      </dgm:prSet>
      <dgm:spPr/>
    </dgm:pt>
    <dgm:pt modelId="{3450E037-CC0E-4E50-889F-428FA30A62C1}" type="pres">
      <dgm:prSet presAssocID="{FEE1B573-9120-4A3F-8CAC-609D315499C2}" presName="childShp" presStyleLbl="bgAccFollowNode1" presStyleIdx="0" presStyleCnt="1" custLinFactNeighborX="4355" custLinFactNeighborY="-18145">
        <dgm:presLayoutVars>
          <dgm:bulletEnabled val="1"/>
        </dgm:presLayoutVars>
      </dgm:prSet>
      <dgm:spPr/>
    </dgm:pt>
  </dgm:ptLst>
  <dgm:cxnLst>
    <dgm:cxn modelId="{31129940-19FC-4D4F-8F3A-A249B0E09A1C}" type="presOf" srcId="{91FE637D-AA98-4654-87F9-FD7DBB4239CE}" destId="{3450E037-CC0E-4E50-889F-428FA30A62C1}" srcOrd="0" destOrd="0" presId="urn:microsoft.com/office/officeart/2005/8/layout/vList6"/>
    <dgm:cxn modelId="{305BCE9E-7AF1-4296-92E5-BF21BB5C5A49}" srcId="{FEE1B573-9120-4A3F-8CAC-609D315499C2}" destId="{91FE637D-AA98-4654-87F9-FD7DBB4239CE}" srcOrd="0" destOrd="0" parTransId="{39B9150B-2BD9-4F16-B9EF-9F0EE313E66D}" sibTransId="{E7D5EC72-4FE6-4E9D-8D6D-C8035C56423E}"/>
    <dgm:cxn modelId="{480570BD-3C6D-49BE-A946-BC811AFB0D94}" srcId="{FEE1B573-9120-4A3F-8CAC-609D315499C2}" destId="{9E3EFC51-DB6B-4EE3-9C12-73D0C3F7066B}" srcOrd="2" destOrd="0" parTransId="{3F138B87-3B0F-45FA-808C-DDE9CF811829}" sibTransId="{34B68F5D-DB18-48EC-9B6C-6AED8143CBFA}"/>
    <dgm:cxn modelId="{1E5777BD-4E2D-4AA3-936F-0DD4B68D421D}" type="presOf" srcId="{FEE1B573-9120-4A3F-8CAC-609D315499C2}" destId="{BA4E2730-2FFF-4652-BBDA-0EEE06D214D8}" srcOrd="0" destOrd="0" presId="urn:microsoft.com/office/officeart/2005/8/layout/vList6"/>
    <dgm:cxn modelId="{9148B2C8-BDF5-4686-9755-CE8AB8126DFB}" type="presOf" srcId="{9E3EFC51-DB6B-4EE3-9C12-73D0C3F7066B}" destId="{3450E037-CC0E-4E50-889F-428FA30A62C1}" srcOrd="0" destOrd="2" presId="urn:microsoft.com/office/officeart/2005/8/layout/vList6"/>
    <dgm:cxn modelId="{C43C7DCB-5F25-4353-9E33-FFD7563192A2}" srcId="{FF137FBA-1E1E-4C3A-A0A8-4DBF54350231}" destId="{FEE1B573-9120-4A3F-8CAC-609D315499C2}" srcOrd="0" destOrd="0" parTransId="{7D87652F-02F9-4A62-B496-869068116BC8}" sibTransId="{C7DD5080-9EB2-45CC-9A57-4902365E2501}"/>
    <dgm:cxn modelId="{2AB443DA-DFA2-4679-B122-ED3341236433}" srcId="{FEE1B573-9120-4A3F-8CAC-609D315499C2}" destId="{7C987E66-1921-4787-86E4-2A4BADBD9FEB}" srcOrd="1" destOrd="0" parTransId="{29D43222-9698-421C-925B-3FD63762705E}" sibTransId="{E9ABA1E3-79B6-49FE-A5C2-B72DB7EC6774}"/>
    <dgm:cxn modelId="{8911D0E8-E200-46CC-B5FC-3A72F9EA672C}" type="presOf" srcId="{7C987E66-1921-4787-86E4-2A4BADBD9FEB}" destId="{3450E037-CC0E-4E50-889F-428FA30A62C1}" srcOrd="0" destOrd="1" presId="urn:microsoft.com/office/officeart/2005/8/layout/vList6"/>
    <dgm:cxn modelId="{73C431F2-200D-4C16-8AE5-76E6CF7A9247}" type="presOf" srcId="{FF137FBA-1E1E-4C3A-A0A8-4DBF54350231}" destId="{B381D59A-B86B-4686-A0B5-BD0E820BF177}" srcOrd="0" destOrd="0" presId="urn:microsoft.com/office/officeart/2005/8/layout/vList6"/>
    <dgm:cxn modelId="{2AEB573F-0811-4FBA-8554-CAE3ABE1F751}" type="presParOf" srcId="{B381D59A-B86B-4686-A0B5-BD0E820BF177}" destId="{8FF0BC95-065F-40B7-AF91-19884A83059A}" srcOrd="0" destOrd="0" presId="urn:microsoft.com/office/officeart/2005/8/layout/vList6"/>
    <dgm:cxn modelId="{F8291246-80FB-459F-AF75-68EACCC889C2}" type="presParOf" srcId="{8FF0BC95-065F-40B7-AF91-19884A83059A}" destId="{BA4E2730-2FFF-4652-BBDA-0EEE06D214D8}" srcOrd="0" destOrd="0" presId="urn:microsoft.com/office/officeart/2005/8/layout/vList6"/>
    <dgm:cxn modelId="{62808DCD-4992-4F6F-B9E7-5F96F8C08888}" type="presParOf" srcId="{8FF0BC95-065F-40B7-AF91-19884A83059A}" destId="{3450E037-CC0E-4E50-889F-428FA30A62C1}"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3B1E9-1F0B-45AD-B110-4AA9ACCBA87B}">
      <dsp:nvSpPr>
        <dsp:cNvPr id="0" name=""/>
        <dsp:cNvSpPr/>
      </dsp:nvSpPr>
      <dsp:spPr>
        <a:xfrm>
          <a:off x="2187800" y="2944343"/>
          <a:ext cx="3252367" cy="0"/>
        </a:xfrm>
        <a:prstGeom prst="line">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38AED-E387-45F7-89E3-D7B22D31087E}">
      <dsp:nvSpPr>
        <dsp:cNvPr id="0" name=""/>
        <dsp:cNvSpPr/>
      </dsp:nvSpPr>
      <dsp:spPr>
        <a:xfrm>
          <a:off x="2187800" y="679463"/>
          <a:ext cx="3252367" cy="0"/>
        </a:xfrm>
        <a:prstGeom prst="line">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D155F0-96AC-47C9-A388-A33363FB55D0}">
      <dsp:nvSpPr>
        <dsp:cNvPr id="0" name=""/>
        <dsp:cNvSpPr/>
      </dsp:nvSpPr>
      <dsp:spPr>
        <a:xfrm>
          <a:off x="375896" y="0"/>
          <a:ext cx="3623808" cy="362380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4BE54D69-1EF5-4965-AC50-AB2962B5F908}">
      <dsp:nvSpPr>
        <dsp:cNvPr id="0" name=""/>
        <dsp:cNvSpPr/>
      </dsp:nvSpPr>
      <dsp:spPr>
        <a:xfrm>
          <a:off x="1028181" y="1924242"/>
          <a:ext cx="2319237" cy="1195856"/>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b" anchorCtr="0">
          <a:noAutofit/>
        </a:bodyPr>
        <a:lstStyle/>
        <a:p>
          <a:pPr marL="0" lvl="0" indent="0" algn="ctr" defTabSz="2400300">
            <a:lnSpc>
              <a:spcPct val="90000"/>
            </a:lnSpc>
            <a:spcBef>
              <a:spcPct val="0"/>
            </a:spcBef>
            <a:spcAft>
              <a:spcPct val="35000"/>
            </a:spcAft>
            <a:buNone/>
          </a:pPr>
          <a:endParaRPr lang="en-US" sz="5400" kern="1200">
            <a:latin typeface="Palatino Linotype" panose="02040502050505030304" pitchFamily="18" charset="0"/>
          </a:endParaRPr>
        </a:p>
      </dsp:txBody>
      <dsp:txXfrm>
        <a:off x="1028181" y="1924242"/>
        <a:ext cx="2319237" cy="1195856"/>
      </dsp:txXfrm>
    </dsp:sp>
    <dsp:sp modelId="{2E35917F-524B-4310-821A-7551079A8094}">
      <dsp:nvSpPr>
        <dsp:cNvPr id="0" name=""/>
        <dsp:cNvSpPr/>
      </dsp:nvSpPr>
      <dsp:spPr>
        <a:xfrm>
          <a:off x="4760704" y="0"/>
          <a:ext cx="1358928" cy="1358928"/>
        </a:xfrm>
        <a:prstGeom prst="ellipse">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E2F67E02-82F6-4025-8952-10F618548C97}">
      <dsp:nvSpPr>
        <dsp:cNvPr id="0" name=""/>
        <dsp:cNvSpPr/>
      </dsp:nvSpPr>
      <dsp:spPr>
        <a:xfrm>
          <a:off x="6119632" y="0"/>
          <a:ext cx="2589509" cy="1358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0" rIns="182880" bIns="0" numCol="1" spcCol="1270" anchor="ctr" anchorCtr="0">
          <a:noAutofit/>
        </a:bodyPr>
        <a:lstStyle/>
        <a:p>
          <a:pPr marL="0" lvl="0" indent="0" algn="l" defTabSz="2133600">
            <a:lnSpc>
              <a:spcPct val="90000"/>
            </a:lnSpc>
            <a:spcBef>
              <a:spcPct val="0"/>
            </a:spcBef>
            <a:spcAft>
              <a:spcPct val="35000"/>
            </a:spcAft>
            <a:buNone/>
          </a:pPr>
          <a:r>
            <a:rPr lang="en-US" sz="4800" kern="1200" dirty="0">
              <a:latin typeface="Palatino Linotype" panose="02040502050505030304" pitchFamily="18" charset="0"/>
            </a:rPr>
            <a:t>Damian</a:t>
          </a:r>
        </a:p>
      </dsp:txBody>
      <dsp:txXfrm>
        <a:off x="6119632" y="0"/>
        <a:ext cx="2589509" cy="1358928"/>
      </dsp:txXfrm>
    </dsp:sp>
    <dsp:sp modelId="{AB7F592F-0B5A-4399-BE83-D0AD8CA3AFC9}">
      <dsp:nvSpPr>
        <dsp:cNvPr id="0" name=""/>
        <dsp:cNvSpPr/>
      </dsp:nvSpPr>
      <dsp:spPr>
        <a:xfrm>
          <a:off x="4760704" y="2264879"/>
          <a:ext cx="1358928" cy="1358928"/>
        </a:xfrm>
        <a:prstGeom prst="ellipse">
          <a:avLst/>
        </a:prstGeom>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9F1D0C4B-8508-40D3-B0C3-D08DBF9C5564}">
      <dsp:nvSpPr>
        <dsp:cNvPr id="0" name=""/>
        <dsp:cNvSpPr/>
      </dsp:nvSpPr>
      <dsp:spPr>
        <a:xfrm>
          <a:off x="6119632" y="2264879"/>
          <a:ext cx="1649768" cy="1358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0" rIns="182880" bIns="0" numCol="1" spcCol="1270" anchor="ctr" anchorCtr="0">
          <a:noAutofit/>
        </a:bodyPr>
        <a:lstStyle/>
        <a:p>
          <a:pPr marL="0" lvl="0" indent="0" algn="l" defTabSz="2133600">
            <a:lnSpc>
              <a:spcPct val="90000"/>
            </a:lnSpc>
            <a:spcBef>
              <a:spcPct val="0"/>
            </a:spcBef>
            <a:spcAft>
              <a:spcPct val="35000"/>
            </a:spcAft>
            <a:buNone/>
          </a:pPr>
          <a:r>
            <a:rPr lang="en-US" sz="4800" kern="1200" dirty="0">
              <a:latin typeface="Palatino Linotype" panose="02040502050505030304" pitchFamily="18" charset="0"/>
            </a:rPr>
            <a:t>John</a:t>
          </a:r>
        </a:p>
      </dsp:txBody>
      <dsp:txXfrm>
        <a:off x="6119632" y="2264879"/>
        <a:ext cx="1649768" cy="1358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0E037-CC0E-4E50-889F-428FA30A62C1}">
      <dsp:nvSpPr>
        <dsp:cNvPr id="0" name=""/>
        <dsp:cNvSpPr/>
      </dsp:nvSpPr>
      <dsp:spPr>
        <a:xfrm>
          <a:off x="2805316" y="0"/>
          <a:ext cx="4207975" cy="1830312"/>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HW Review + Watch Lists</a:t>
          </a:r>
        </a:p>
        <a:p>
          <a:pPr marL="228600" lvl="1" indent="-228600" algn="l" defTabSz="889000">
            <a:lnSpc>
              <a:spcPct val="90000"/>
            </a:lnSpc>
            <a:spcBef>
              <a:spcPct val="0"/>
            </a:spcBef>
            <a:spcAft>
              <a:spcPct val="15000"/>
            </a:spcAft>
            <a:buChar char="•"/>
          </a:pPr>
          <a:r>
            <a:rPr lang="en-US" sz="2000" kern="1200" dirty="0"/>
            <a:t>Lesson: Stocks</a:t>
          </a:r>
        </a:p>
      </dsp:txBody>
      <dsp:txXfrm>
        <a:off x="2805316" y="228789"/>
        <a:ext cx="3521608" cy="1372734"/>
      </dsp:txXfrm>
    </dsp:sp>
    <dsp:sp modelId="{BA4E2730-2FFF-4652-BBDA-0EEE06D214D8}">
      <dsp:nvSpPr>
        <dsp:cNvPr id="0" name=""/>
        <dsp:cNvSpPr/>
      </dsp:nvSpPr>
      <dsp:spPr>
        <a:xfrm>
          <a:off x="62376" y="0"/>
          <a:ext cx="2747218" cy="183031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St. Constance:</a:t>
          </a:r>
          <a:br>
            <a:rPr lang="en-US" sz="2800" kern="1200" dirty="0"/>
          </a:br>
          <a:r>
            <a:rPr lang="en-US" sz="2800" kern="1200" dirty="0"/>
            <a:t>November #3</a:t>
          </a:r>
        </a:p>
      </dsp:txBody>
      <dsp:txXfrm>
        <a:off x="151724" y="89348"/>
        <a:ext cx="2568522" cy="1651616"/>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dirty="0"/>
          </a:p>
        </p:txBody>
      </p:sp>
      <p:sp>
        <p:nvSpPr>
          <p:cNvPr id="188" name="Google Shape;188;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9" name="Google Shape;189;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90" name="Google Shape;190;p1: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spcBef>
                <a:spcPts val="0"/>
              </a:spcBef>
              <a:spcAft>
                <a:spcPts val="0"/>
              </a:spcAft>
              <a:buNone/>
            </a:pPr>
            <a:r>
              <a:rPr lang="en-US" dirty="0"/>
              <a:t>8/16/18</a:t>
            </a:r>
            <a:endParaRPr dirty="0"/>
          </a:p>
        </p:txBody>
      </p:sp>
      <p:sp>
        <p:nvSpPr>
          <p:cNvPr id="191" name="Google Shape;191;p1:notes"/>
          <p:cNvSpPr txBox="1">
            <a:spLocks noGrp="1"/>
          </p:cNvSpPr>
          <p:nvPr>
            <p:ph type="hdr" idx="3"/>
          </p:nvPr>
        </p:nvSpPr>
        <p:spPr>
          <a:xfrm>
            <a:off x="0" y="0"/>
            <a:ext cx="3037840" cy="46482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67" name="Google Shape;167;p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2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15" name="Google Shape;515;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9316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6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506" name="Google Shape;506;p6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d30282ceb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5d30282ceb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03" name="Google Shape;203;g5d30282ceb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dirty="0"/>
          </a:p>
        </p:txBody>
      </p:sp>
    </p:spTree>
    <p:extLst>
      <p:ext uri="{BB962C8B-B14F-4D97-AF65-F5344CB8AC3E}">
        <p14:creationId xmlns:p14="http://schemas.microsoft.com/office/powerpoint/2010/main" val="911925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
        <p:nvSpPr>
          <p:cNvPr id="494" name="Google Shape;494;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5" name="Google Shape;495;p1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96" name="Google Shape;496;p18: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a:t>8/16/18</a:t>
            </a:r>
            <a:endParaRPr/>
          </a:p>
        </p:txBody>
      </p:sp>
      <p:sp>
        <p:nvSpPr>
          <p:cNvPr id="497" name="Google Shape;497;p18:notes"/>
          <p:cNvSpPr txBox="1">
            <a:spLocks noGrp="1"/>
          </p:cNvSpPr>
          <p:nvPr>
            <p:ph type="hdr" idx="3"/>
          </p:nvPr>
        </p:nvSpPr>
        <p:spPr>
          <a:xfrm>
            <a:off x="0" y="0"/>
            <a:ext cx="3037840" cy="46482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
        <p:nvSpPr>
          <p:cNvPr id="324" name="Google Shape;324;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5" name="Google Shape;325;p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26" name="Google Shape;326;p7: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a:t>9/7/2018</a:t>
            </a:r>
            <a:endParaRPr/>
          </a:p>
        </p:txBody>
      </p:sp>
      <p:sp>
        <p:nvSpPr>
          <p:cNvPr id="327" name="Google Shape;327;p7:notes"/>
          <p:cNvSpPr txBox="1">
            <a:spLocks noGrp="1"/>
          </p:cNvSpPr>
          <p:nvPr>
            <p:ph type="hdr" idx="3"/>
          </p:nvPr>
        </p:nvSpPr>
        <p:spPr>
          <a:xfrm>
            <a:off x="0" y="0"/>
            <a:ext cx="3037840" cy="46482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040009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
        <p:nvSpPr>
          <p:cNvPr id="324" name="Google Shape;324;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5" name="Google Shape;325;p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26" name="Google Shape;326;p7: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a:t>9/7/2018</a:t>
            </a:r>
            <a:endParaRPr/>
          </a:p>
        </p:txBody>
      </p:sp>
      <p:sp>
        <p:nvSpPr>
          <p:cNvPr id="327" name="Google Shape;327;p7:notes"/>
          <p:cNvSpPr txBox="1">
            <a:spLocks noGrp="1"/>
          </p:cNvSpPr>
          <p:nvPr>
            <p:ph type="hdr" idx="3"/>
          </p:nvPr>
        </p:nvSpPr>
        <p:spPr>
          <a:xfrm>
            <a:off x="0" y="0"/>
            <a:ext cx="3037840" cy="46482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167032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
        <p:nvSpPr>
          <p:cNvPr id="324" name="Google Shape;324;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5" name="Google Shape;325;p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26" name="Google Shape;326;p7: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a:t>9/7/2018</a:t>
            </a:r>
            <a:endParaRPr/>
          </a:p>
        </p:txBody>
      </p:sp>
      <p:sp>
        <p:nvSpPr>
          <p:cNvPr id="327" name="Google Shape;327;p7:notes"/>
          <p:cNvSpPr txBox="1">
            <a:spLocks noGrp="1"/>
          </p:cNvSpPr>
          <p:nvPr>
            <p:ph type="hdr" idx="3"/>
          </p:nvPr>
        </p:nvSpPr>
        <p:spPr>
          <a:xfrm>
            <a:off x="0" y="0"/>
            <a:ext cx="3037840" cy="46482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362907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
        <p:nvSpPr>
          <p:cNvPr id="324" name="Google Shape;324;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5" name="Google Shape;325;p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26" name="Google Shape;326;p7:notes"/>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p>
            <a:pPr marL="0" lvl="0" indent="0" algn="r" rtl="0">
              <a:lnSpc>
                <a:spcPct val="100000"/>
              </a:lnSpc>
              <a:spcBef>
                <a:spcPts val="0"/>
              </a:spcBef>
              <a:spcAft>
                <a:spcPts val="0"/>
              </a:spcAft>
              <a:buSzPts val="1400"/>
              <a:buNone/>
            </a:pPr>
            <a:r>
              <a:rPr lang="en-US"/>
              <a:t>9/7/2018</a:t>
            </a:r>
            <a:endParaRPr/>
          </a:p>
        </p:txBody>
      </p:sp>
      <p:sp>
        <p:nvSpPr>
          <p:cNvPr id="327" name="Google Shape;327;p7:notes"/>
          <p:cNvSpPr txBox="1">
            <a:spLocks noGrp="1"/>
          </p:cNvSpPr>
          <p:nvPr>
            <p:ph type="hdr" idx="3"/>
          </p:nvPr>
        </p:nvSpPr>
        <p:spPr>
          <a:xfrm>
            <a:off x="0" y="0"/>
            <a:ext cx="3037840" cy="46482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58977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43" name="Google Shape;143;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27" name="Google Shape;127;p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19" name="Google Shape;19;p9" descr="C:\Users\jguzman\Desktop\bsf_logo_new_485.jpg"/>
          <p:cNvPicPr preferRelativeResize="0"/>
          <p:nvPr/>
        </p:nvPicPr>
        <p:blipFill rotWithShape="1">
          <a:blip r:embed="rId2">
            <a:alphaModFix/>
          </a:blip>
          <a:srcRect/>
          <a:stretch/>
        </p:blipFill>
        <p:spPr>
          <a:xfrm>
            <a:off x="118341" y="5867400"/>
            <a:ext cx="1371600" cy="78377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8"/>
          <p:cNvSpPr txBox="1">
            <a:spLocks noGrp="1"/>
          </p:cNvSpPr>
          <p:nvPr>
            <p:ph type="dt" idx="10"/>
          </p:nvPr>
        </p:nvSpPr>
        <p:spPr>
          <a:xfrm>
            <a:off x="443736" y="6286046"/>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1" name="Google Shape;71;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9"/>
          <p:cNvSpPr txBox="1">
            <a:spLocks noGrp="1"/>
          </p:cNvSpPr>
          <p:nvPr>
            <p:ph type="dt" idx="10"/>
          </p:nvPr>
        </p:nvSpPr>
        <p:spPr>
          <a:xfrm>
            <a:off x="443736" y="6286046"/>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5" name="Google Shape;75;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80" name="Google Shape;80;p2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1" name="Google Shape;81;p20"/>
          <p:cNvSpPr txBox="1">
            <a:spLocks noGrp="1"/>
          </p:cNvSpPr>
          <p:nvPr>
            <p:ph type="dt" idx="10"/>
          </p:nvPr>
        </p:nvSpPr>
        <p:spPr>
          <a:xfrm>
            <a:off x="443736" y="6286046"/>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2" name="Google Shape;8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87" name="Google Shape;87;p2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8" name="Google Shape;88;p21"/>
          <p:cNvSpPr txBox="1">
            <a:spLocks noGrp="1"/>
          </p:cNvSpPr>
          <p:nvPr>
            <p:ph type="dt" idx="10"/>
          </p:nvPr>
        </p:nvSpPr>
        <p:spPr>
          <a:xfrm>
            <a:off x="443736" y="6286046"/>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9" name="Google Shape;8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0" name="Google Shape;9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1"/>
        <p:cNvGrpSpPr/>
        <p:nvPr/>
      </p:nvGrpSpPr>
      <p:grpSpPr>
        <a:xfrm>
          <a:off x="0" y="0"/>
          <a:ext cx="0" cy="0"/>
          <a:chOff x="0" y="0"/>
          <a:chExt cx="0" cy="0"/>
        </a:xfrm>
      </p:grpSpPr>
      <p:sp>
        <p:nvSpPr>
          <p:cNvPr id="92" name="Google Shape;92;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4" name="Google Shape;94;p22"/>
          <p:cNvSpPr txBox="1">
            <a:spLocks noGrp="1"/>
          </p:cNvSpPr>
          <p:nvPr>
            <p:ph type="dt" idx="10"/>
          </p:nvPr>
        </p:nvSpPr>
        <p:spPr>
          <a:xfrm>
            <a:off x="443736" y="6286046"/>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5" name="Google Shape;9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6" name="Google Shape;9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7"/>
        <p:cNvGrpSpPr/>
        <p:nvPr/>
      </p:nvGrpSpPr>
      <p:grpSpPr>
        <a:xfrm>
          <a:off x="0" y="0"/>
          <a:ext cx="0" cy="0"/>
          <a:chOff x="0" y="0"/>
          <a:chExt cx="0" cy="0"/>
        </a:xfrm>
      </p:grpSpPr>
      <p:sp>
        <p:nvSpPr>
          <p:cNvPr id="98" name="Google Shape;98;p2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2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0" name="Google Shape;100;p23"/>
          <p:cNvSpPr txBox="1">
            <a:spLocks noGrp="1"/>
          </p:cNvSpPr>
          <p:nvPr>
            <p:ph type="dt" idx="10"/>
          </p:nvPr>
        </p:nvSpPr>
        <p:spPr>
          <a:xfrm>
            <a:off x="443736" y="6286046"/>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1" name="Google Shape;10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2" name="Google Shape;10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6" name="Google Shape;106;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07"/>
        <p:cNvGrpSpPr/>
        <p:nvPr/>
      </p:nvGrpSpPr>
      <p:grpSpPr>
        <a:xfrm>
          <a:off x="0" y="0"/>
          <a:ext cx="0" cy="0"/>
          <a:chOff x="0" y="0"/>
          <a:chExt cx="0" cy="0"/>
        </a:xfrm>
      </p:grpSpPr>
      <p:sp>
        <p:nvSpPr>
          <p:cNvPr id="108" name="Google Shape;108;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0" name="Google Shape;11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20"/>
        <p:cNvGrpSpPr/>
        <p:nvPr/>
      </p:nvGrpSpPr>
      <p:grpSpPr>
        <a:xfrm>
          <a:off x="0" y="0"/>
          <a:ext cx="0" cy="0"/>
          <a:chOff x="0" y="0"/>
          <a:chExt cx="0" cy="0"/>
        </a:xfrm>
      </p:grpSpPr>
      <p:sp>
        <p:nvSpPr>
          <p:cNvPr id="21" name="Google Shape;21;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0"/>
          <p:cNvSpPr txBox="1">
            <a:spLocks noGrp="1"/>
          </p:cNvSpPr>
          <p:nvPr>
            <p:ph type="dt" idx="10"/>
          </p:nvPr>
        </p:nvSpPr>
        <p:spPr>
          <a:xfrm>
            <a:off x="443736" y="6286046"/>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3" name="Google Shape;23;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4" name="Google Shape;24;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11"/>
          <p:cNvSpPr txBox="1">
            <a:spLocks noGrp="1"/>
          </p:cNvSpPr>
          <p:nvPr>
            <p:ph type="dt" idx="10"/>
          </p:nvPr>
        </p:nvSpPr>
        <p:spPr>
          <a:xfrm>
            <a:off x="443736" y="6286046"/>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9" name="Google Shape;2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1"/>
        <p:cNvGrpSpPr/>
        <p:nvPr/>
      </p:nvGrpSpPr>
      <p:grpSpPr>
        <a:xfrm>
          <a:off x="0" y="0"/>
          <a:ext cx="0" cy="0"/>
          <a:chOff x="0" y="0"/>
          <a:chExt cx="0" cy="0"/>
        </a:xfrm>
      </p:grpSpPr>
      <p:sp>
        <p:nvSpPr>
          <p:cNvPr id="32" name="Google Shape;32;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2"/>
          <p:cNvSpPr txBox="1">
            <a:spLocks noGrp="1"/>
          </p:cNvSpPr>
          <p:nvPr>
            <p:ph type="dt" idx="10"/>
          </p:nvPr>
        </p:nvSpPr>
        <p:spPr>
          <a:xfrm>
            <a:off x="443736" y="6286046"/>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4" name="Google Shape;34;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3"/>
          <p:cNvSpPr txBox="1">
            <a:spLocks noGrp="1"/>
          </p:cNvSpPr>
          <p:nvPr>
            <p:ph type="dt" idx="10"/>
          </p:nvPr>
        </p:nvSpPr>
        <p:spPr>
          <a:xfrm>
            <a:off x="443736" y="6286046"/>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9" name="Google Shape;3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0" name="Google Shape;4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1"/>
        <p:cNvGrpSpPr/>
        <p:nvPr/>
      </p:nvGrpSpPr>
      <p:grpSpPr>
        <a:xfrm>
          <a:off x="0" y="0"/>
          <a:ext cx="0" cy="0"/>
          <a:chOff x="0" y="0"/>
          <a:chExt cx="0" cy="0"/>
        </a:xfrm>
      </p:grpSpPr>
      <p:sp>
        <p:nvSpPr>
          <p:cNvPr id="42" name="Google Shape;4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4"/>
          <p:cNvSpPr txBox="1">
            <a:spLocks noGrp="1"/>
          </p:cNvSpPr>
          <p:nvPr>
            <p:ph type="dt" idx="10"/>
          </p:nvPr>
        </p:nvSpPr>
        <p:spPr>
          <a:xfrm>
            <a:off x="443736" y="6286046"/>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4" name="Google Shape;4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5" name="Google Shape;4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9" name="Google Shape;49;p15"/>
          <p:cNvSpPr txBox="1">
            <a:spLocks noGrp="1"/>
          </p:cNvSpPr>
          <p:nvPr>
            <p:ph type="dt" idx="10"/>
          </p:nvPr>
        </p:nvSpPr>
        <p:spPr>
          <a:xfrm>
            <a:off x="443736" y="6286046"/>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0" name="Google Shape;5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1" name="Google Shape;5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5" name="Google Shape;55;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6" name="Google Shape;56;p16"/>
          <p:cNvSpPr txBox="1">
            <a:spLocks noGrp="1"/>
          </p:cNvSpPr>
          <p:nvPr>
            <p:ph type="dt" idx="10"/>
          </p:nvPr>
        </p:nvSpPr>
        <p:spPr>
          <a:xfrm>
            <a:off x="443736" y="6286046"/>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7" name="Google Shape;57;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8" name="Google Shape;5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
        <p:cNvGrpSpPr/>
        <p:nvPr/>
      </p:nvGrpSpPr>
      <p:grpSpPr>
        <a:xfrm>
          <a:off x="0" y="0"/>
          <a:ext cx="0" cy="0"/>
          <a:chOff x="0" y="0"/>
          <a:chExt cx="0" cy="0"/>
        </a:xfrm>
      </p:grpSpPr>
      <p:sp>
        <p:nvSpPr>
          <p:cNvPr id="60" name="Google Shape;6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2" name="Google Shape;62;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3" name="Google Shape;63;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4" name="Google Shape;64;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5" name="Google Shape;65;p17"/>
          <p:cNvSpPr txBox="1">
            <a:spLocks noGrp="1"/>
          </p:cNvSpPr>
          <p:nvPr>
            <p:ph type="dt" idx="10"/>
          </p:nvPr>
        </p:nvSpPr>
        <p:spPr>
          <a:xfrm>
            <a:off x="443736" y="6286046"/>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6" name="Google Shape;66;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14" name="Google Shape;14;p8" descr="C:\Users\jguzman\Desktop\bsf_logo_new_485.jpg"/>
          <p:cNvPicPr preferRelativeResize="0"/>
          <p:nvPr/>
        </p:nvPicPr>
        <p:blipFill rotWithShape="1">
          <a:blip r:embed="rId19">
            <a:alphaModFix/>
          </a:blip>
          <a:srcRect/>
          <a:stretch/>
        </p:blipFill>
        <p:spPr>
          <a:xfrm>
            <a:off x="105984" y="5867400"/>
            <a:ext cx="1371600" cy="783771"/>
          </a:xfrm>
          <a:prstGeom prst="rect">
            <a:avLst/>
          </a:prstGeom>
          <a:noFill/>
          <a:ln>
            <a:noFill/>
          </a:ln>
        </p:spPr>
      </p:pic>
      <p:pic>
        <p:nvPicPr>
          <p:cNvPr id="15" name="Google Shape;15;p8"/>
          <p:cNvPicPr preferRelativeResize="0"/>
          <p:nvPr/>
        </p:nvPicPr>
        <p:blipFill rotWithShape="1">
          <a:blip r:embed="rId20">
            <a:alphaModFix/>
          </a:blip>
          <a:srcRect/>
          <a:stretch/>
        </p:blipFill>
        <p:spPr>
          <a:xfrm>
            <a:off x="1477584" y="6262490"/>
            <a:ext cx="7498080" cy="204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PHe0bXAIuk0"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6.emf"/><Relationship Id="rId4" Type="http://schemas.openxmlformats.org/officeDocument/2006/relationships/image" Target="../media/image3.png"/><Relationship Id="rId9" Type="http://schemas.microsoft.com/office/2007/relationships/diagramDrawing" Target="../diagrams/drawing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1"/>
          <p:cNvSpPr txBox="1"/>
          <p:nvPr/>
        </p:nvSpPr>
        <p:spPr>
          <a:xfrm>
            <a:off x="76200" y="1270116"/>
            <a:ext cx="9144000" cy="744579"/>
          </a:xfrm>
          <a:prstGeom prst="rect">
            <a:avLst/>
          </a:prstGeom>
          <a:noFill/>
          <a:ln>
            <a:noFill/>
          </a:ln>
        </p:spPr>
        <p:txBody>
          <a:bodyPr spcFirstLastPara="1" wrap="square" lIns="82050" tIns="41025" rIns="82050" bIns="41025" anchor="t" anchorCtr="0">
            <a:noAutofit/>
          </a:bodyPr>
          <a:lstStyle/>
          <a:p>
            <a:pPr marL="0" marR="0" lvl="0" indent="0" algn="ctr" rtl="0">
              <a:spcBef>
                <a:spcPts val="0"/>
              </a:spcBef>
              <a:spcAft>
                <a:spcPts val="0"/>
              </a:spcAft>
              <a:buNone/>
            </a:pPr>
            <a:r>
              <a:rPr lang="en-US" sz="4000" b="1" dirty="0">
                <a:solidFill>
                  <a:schemeClr val="dk1"/>
                </a:solidFill>
                <a:latin typeface="Calibri" panose="020F0502020204030204" pitchFamily="34" charset="0"/>
                <a:ea typeface="Lucida Sans"/>
                <a:cs typeface="Calibri" panose="020F0502020204030204" pitchFamily="34" charset="0"/>
                <a:sym typeface="Lucida Sans"/>
              </a:rPr>
              <a:t>Class Portfolio Discussion</a:t>
            </a:r>
            <a:endParaRPr sz="4000" dirty="0">
              <a:latin typeface="Calibri" panose="020F0502020204030204" pitchFamily="34" charset="0"/>
              <a:cs typeface="Calibri" panose="020F0502020204030204" pitchFamily="34" charset="0"/>
            </a:endParaRPr>
          </a:p>
        </p:txBody>
      </p:sp>
      <p:sp>
        <p:nvSpPr>
          <p:cNvPr id="194" name="Google Shape;194;p31"/>
          <p:cNvSpPr txBox="1"/>
          <p:nvPr/>
        </p:nvSpPr>
        <p:spPr>
          <a:xfrm>
            <a:off x="0" y="186207"/>
            <a:ext cx="9144000" cy="683024"/>
          </a:xfrm>
          <a:prstGeom prst="rect">
            <a:avLst/>
          </a:prstGeom>
          <a:noFill/>
          <a:ln>
            <a:noFill/>
          </a:ln>
        </p:spPr>
        <p:txBody>
          <a:bodyPr spcFirstLastPara="1" wrap="square" lIns="82050" tIns="41025" rIns="82050" bIns="41025" anchor="t" anchorCtr="0">
            <a:noAutofit/>
          </a:bodyPr>
          <a:lstStyle/>
          <a:p>
            <a:pPr marL="0" marR="0" lvl="0" indent="0" algn="ctr" rtl="0">
              <a:spcBef>
                <a:spcPts val="0"/>
              </a:spcBef>
              <a:spcAft>
                <a:spcPts val="0"/>
              </a:spcAft>
              <a:buNone/>
            </a:pPr>
            <a:r>
              <a:rPr lang="en-US" sz="3600" dirty="0">
                <a:solidFill>
                  <a:schemeClr val="dk1"/>
                </a:solidFill>
                <a:latin typeface="Calibri"/>
                <a:ea typeface="Calibri"/>
                <a:cs typeface="Calibri"/>
                <a:sym typeface="Calibri"/>
              </a:rPr>
              <a:t>Big Shoulders Fund </a:t>
            </a:r>
          </a:p>
          <a:p>
            <a:pPr marL="0" marR="0" lvl="0" indent="0" algn="ctr" rtl="0">
              <a:spcBef>
                <a:spcPts val="0"/>
              </a:spcBef>
              <a:spcAft>
                <a:spcPts val="0"/>
              </a:spcAft>
              <a:buNone/>
            </a:pPr>
            <a:r>
              <a:rPr lang="en-US" sz="3600" dirty="0">
                <a:solidFill>
                  <a:schemeClr val="dk1"/>
                </a:solidFill>
                <a:latin typeface="Calibri"/>
                <a:ea typeface="Calibri"/>
                <a:cs typeface="Calibri"/>
                <a:sym typeface="Calibri"/>
              </a:rPr>
              <a:t>Stock Market Program 2022-2023</a:t>
            </a:r>
            <a:endParaRPr sz="3600" dirty="0"/>
          </a:p>
        </p:txBody>
      </p:sp>
      <p:cxnSp>
        <p:nvCxnSpPr>
          <p:cNvPr id="195" name="Google Shape;195;p31"/>
          <p:cNvCxnSpPr/>
          <p:nvPr/>
        </p:nvCxnSpPr>
        <p:spPr>
          <a:xfrm>
            <a:off x="210705" y="6264088"/>
            <a:ext cx="8725477" cy="0"/>
          </a:xfrm>
          <a:prstGeom prst="straightConnector1">
            <a:avLst/>
          </a:prstGeom>
          <a:noFill/>
          <a:ln w="25400" cap="flat" cmpd="sng">
            <a:solidFill>
              <a:srgbClr val="323D5E"/>
            </a:solidFill>
            <a:prstDash val="solid"/>
            <a:round/>
            <a:headEnd type="none" w="med" len="med"/>
            <a:tailEnd type="none" w="med" len="med"/>
          </a:ln>
        </p:spPr>
      </p:cxnSp>
      <p:sp>
        <p:nvSpPr>
          <p:cNvPr id="197" name="Google Shape;197;p31"/>
          <p:cNvSpPr txBox="1"/>
          <p:nvPr/>
        </p:nvSpPr>
        <p:spPr>
          <a:xfrm>
            <a:off x="-207818" y="1924318"/>
            <a:ext cx="9144000" cy="421414"/>
          </a:xfrm>
          <a:prstGeom prst="rect">
            <a:avLst/>
          </a:prstGeom>
          <a:noFill/>
          <a:ln>
            <a:noFill/>
          </a:ln>
        </p:spPr>
        <p:txBody>
          <a:bodyPr spcFirstLastPara="1" wrap="square" lIns="82050" tIns="41025" rIns="82050" bIns="41025" anchor="t" anchorCtr="0">
            <a:noAutofit/>
          </a:bodyPr>
          <a:lstStyle/>
          <a:p>
            <a:pPr marL="0" marR="0" lvl="0" indent="0" algn="ctr" rtl="0">
              <a:spcBef>
                <a:spcPts val="0"/>
              </a:spcBef>
              <a:spcAft>
                <a:spcPts val="0"/>
              </a:spcAft>
              <a:buNone/>
            </a:pPr>
            <a:r>
              <a:rPr lang="en-US" sz="2200" dirty="0">
                <a:solidFill>
                  <a:schemeClr val="dk1"/>
                </a:solidFill>
                <a:latin typeface="Calibri"/>
                <a:ea typeface="Calibri"/>
                <a:cs typeface="Calibri"/>
                <a:sym typeface="Calibri"/>
              </a:rPr>
              <a:t>Class 3 – November 13, 2023</a:t>
            </a:r>
            <a:endParaRPr dirty="0"/>
          </a:p>
        </p:txBody>
      </p:sp>
      <p:pic>
        <p:nvPicPr>
          <p:cNvPr id="198" name="Google Shape;198;p31" descr="C:\Users\jguzman\Desktop\bsf_logo_new_485.jpg"/>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76200" y="5867400"/>
            <a:ext cx="1371600" cy="783771"/>
          </a:xfrm>
          <a:prstGeom prst="rect">
            <a:avLst/>
          </a:prstGeom>
          <a:noFill/>
          <a:ln>
            <a:noFill/>
          </a:ln>
        </p:spPr>
      </p:pic>
      <p:sp>
        <p:nvSpPr>
          <p:cNvPr id="199" name="Google Shape;199;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a:t>
            </a:fld>
            <a:endParaRPr dirty="0"/>
          </a:p>
        </p:txBody>
      </p:sp>
      <p:graphicFrame>
        <p:nvGraphicFramePr>
          <p:cNvPr id="2" name="Diagram 1">
            <a:extLst>
              <a:ext uri="{FF2B5EF4-FFF2-40B4-BE49-F238E27FC236}">
                <a16:creationId xmlns:a16="http://schemas.microsoft.com/office/drawing/2014/main" id="{1A80A8C5-9E20-AEF9-3091-1A25B51B283B}"/>
              </a:ext>
            </a:extLst>
          </p:cNvPr>
          <p:cNvGraphicFramePr/>
          <p:nvPr>
            <p:extLst>
              <p:ext uri="{D42A27DB-BD31-4B8C-83A1-F6EECF244321}">
                <p14:modId xmlns:p14="http://schemas.microsoft.com/office/powerpoint/2010/main" val="1842813647"/>
              </p:ext>
            </p:extLst>
          </p:nvPr>
        </p:nvGraphicFramePr>
        <p:xfrm>
          <a:off x="-148856" y="2540524"/>
          <a:ext cx="9085038" cy="3623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A57DEDC3-9C89-FC1F-735C-4D4481EB526A}"/>
              </a:ext>
            </a:extLst>
          </p:cNvPr>
          <p:cNvSpPr txBox="1"/>
          <p:nvPr/>
        </p:nvSpPr>
        <p:spPr>
          <a:xfrm>
            <a:off x="1517691" y="6314794"/>
            <a:ext cx="3670259" cy="307777"/>
          </a:xfrm>
          <a:prstGeom prst="rect">
            <a:avLst/>
          </a:prstGeom>
          <a:noFill/>
        </p:spPr>
        <p:txBody>
          <a:bodyPr wrap="square" rtlCol="0">
            <a:spAutoFit/>
          </a:bodyPr>
          <a:lstStyle/>
          <a:p>
            <a:r>
              <a:rPr lang="en-US" b="1" dirty="0">
                <a:ln w="0"/>
                <a:solidFill>
                  <a:schemeClr val="accent2"/>
                </a:solidFill>
                <a:effectLst>
                  <a:outerShdw blurRad="38100" dist="25400" dir="5400000" algn="ctr" rotWithShape="0">
                    <a:srgbClr val="6E747A">
                      <a:alpha val="43000"/>
                    </a:srgbClr>
                  </a:outerShdw>
                </a:effectLst>
              </a:rPr>
              <a:t>Third Activity: Selecting Stocks</a:t>
            </a:r>
            <a:endParaRPr lang="en-US" b="1" i="1" dirty="0">
              <a:ln w="0"/>
              <a:solidFill>
                <a:schemeClr val="accent2"/>
              </a:solidFill>
              <a:effectLst>
                <a:outerShdw blurRad="38100" dist="25400" dir="5400000" algn="ctr" rotWithShape="0">
                  <a:srgbClr val="6E747A">
                    <a:alpha val="43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t>10</a:t>
            </a:fld>
            <a:endParaRPr dirty="0">
              <a:solidFill>
                <a:srgbClr val="888888"/>
              </a:solidFill>
            </a:endParaRPr>
          </a:p>
        </p:txBody>
      </p:sp>
      <p:sp>
        <p:nvSpPr>
          <p:cNvPr id="130" name="Google Shape;130;p3"/>
          <p:cNvSpPr/>
          <p:nvPr/>
        </p:nvSpPr>
        <p:spPr>
          <a:xfrm>
            <a:off x="0" y="228600"/>
            <a:ext cx="91440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dk1"/>
                </a:solidFill>
                <a:latin typeface="Calibri"/>
                <a:ea typeface="Calibri"/>
                <a:cs typeface="Calibri"/>
                <a:sym typeface="Calibri"/>
              </a:rPr>
              <a:t>Recap of Key Concepts</a:t>
            </a:r>
            <a:endParaRPr sz="4000" dirty="0">
              <a:solidFill>
                <a:schemeClr val="dk1"/>
              </a:solidFill>
              <a:latin typeface="Calibri"/>
              <a:ea typeface="Calibri"/>
              <a:cs typeface="Calibri"/>
              <a:sym typeface="Calibri"/>
            </a:endParaRPr>
          </a:p>
        </p:txBody>
      </p:sp>
      <p:sp>
        <p:nvSpPr>
          <p:cNvPr id="131" name="Google Shape;131;p3"/>
          <p:cNvSpPr txBox="1"/>
          <p:nvPr/>
        </p:nvSpPr>
        <p:spPr>
          <a:xfrm>
            <a:off x="152400" y="1289900"/>
            <a:ext cx="8797741" cy="4708941"/>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800"/>
              <a:buFont typeface="Arial"/>
              <a:buChar char="•"/>
            </a:pPr>
            <a:r>
              <a:rPr lang="en-US" sz="2000" dirty="0">
                <a:solidFill>
                  <a:schemeClr val="dk1"/>
                </a:solidFill>
                <a:latin typeface="Calibri" panose="020F0502020204030204" pitchFamily="34" charset="0"/>
                <a:ea typeface="Calibri"/>
                <a:cs typeface="Calibri" panose="020F0502020204030204" pitchFamily="34" charset="0"/>
                <a:sym typeface="Calibri"/>
              </a:rPr>
              <a:t>Stocks are </a:t>
            </a:r>
            <a:r>
              <a:rPr lang="en-US" sz="2000" b="1" dirty="0">
                <a:solidFill>
                  <a:schemeClr val="dk1"/>
                </a:solidFill>
                <a:latin typeface="Calibri" panose="020F0502020204030204" pitchFamily="34" charset="0"/>
                <a:ea typeface="Calibri"/>
                <a:cs typeface="Calibri" panose="020F0502020204030204" pitchFamily="34" charset="0"/>
                <a:sym typeface="Calibri"/>
              </a:rPr>
              <a:t>partial ownership </a:t>
            </a:r>
            <a:r>
              <a:rPr lang="en-US" sz="2000" dirty="0">
                <a:solidFill>
                  <a:schemeClr val="dk1"/>
                </a:solidFill>
                <a:latin typeface="Calibri" panose="020F0502020204030204" pitchFamily="34" charset="0"/>
                <a:ea typeface="Calibri"/>
                <a:cs typeface="Calibri" panose="020F0502020204030204" pitchFamily="34" charset="0"/>
                <a:sym typeface="Calibri"/>
              </a:rPr>
              <a:t>in the </a:t>
            </a:r>
            <a:r>
              <a:rPr lang="en-US" sz="2000" b="1" dirty="0">
                <a:solidFill>
                  <a:schemeClr val="dk1"/>
                </a:solidFill>
                <a:latin typeface="Calibri" panose="020F0502020204030204" pitchFamily="34" charset="0"/>
                <a:ea typeface="Calibri"/>
                <a:cs typeface="Calibri" panose="020F0502020204030204" pitchFamily="34" charset="0"/>
                <a:sym typeface="Calibri"/>
              </a:rPr>
              <a:t>equity</a:t>
            </a:r>
            <a:r>
              <a:rPr lang="en-US" sz="2000" dirty="0">
                <a:solidFill>
                  <a:schemeClr val="dk1"/>
                </a:solidFill>
                <a:latin typeface="Calibri" panose="020F0502020204030204" pitchFamily="34" charset="0"/>
                <a:ea typeface="Calibri"/>
                <a:cs typeface="Calibri" panose="020F0502020204030204" pitchFamily="34" charset="0"/>
                <a:sym typeface="Calibri"/>
              </a:rPr>
              <a:t> of a publicly traded company.</a:t>
            </a:r>
            <a:endParaRPr sz="2000" dirty="0">
              <a:latin typeface="Calibri" panose="020F0502020204030204" pitchFamily="34" charset="0"/>
              <a:cs typeface="Calibri" panose="020F0502020204030204" pitchFamily="34" charset="0"/>
            </a:endParaRPr>
          </a:p>
          <a:p>
            <a:pPr marL="285750" marR="0" lvl="0" indent="-171450" algn="just" rtl="0">
              <a:spcBef>
                <a:spcPts val="0"/>
              </a:spcBef>
              <a:spcAft>
                <a:spcPts val="0"/>
              </a:spcAft>
              <a:buClr>
                <a:schemeClr val="dk1"/>
              </a:buClr>
              <a:buSzPts val="1800"/>
              <a:buFont typeface="Arial"/>
              <a:buNone/>
            </a:pPr>
            <a:endParaRPr sz="2000" dirty="0">
              <a:solidFill>
                <a:schemeClr val="dk1"/>
              </a:solidFill>
              <a:latin typeface="Calibri" panose="020F0502020204030204" pitchFamily="34" charset="0"/>
              <a:ea typeface="Calibri"/>
              <a:cs typeface="Calibri" panose="020F0502020204030204" pitchFamily="34" charset="0"/>
              <a:sym typeface="Calibri"/>
            </a:endParaRPr>
          </a:p>
          <a:p>
            <a:pPr marL="285750" marR="0" lvl="0" indent="-285750" algn="just" rtl="0">
              <a:spcBef>
                <a:spcPts val="0"/>
              </a:spcBef>
              <a:spcAft>
                <a:spcPts val="0"/>
              </a:spcAft>
              <a:buClr>
                <a:schemeClr val="dk1"/>
              </a:buClr>
              <a:buSzPts val="1800"/>
              <a:buFont typeface="Arial"/>
              <a:buChar char="•"/>
            </a:pPr>
            <a:r>
              <a:rPr lang="en-US" sz="2000" dirty="0">
                <a:solidFill>
                  <a:schemeClr val="dk1"/>
                </a:solidFill>
                <a:latin typeface="Calibri" panose="020F0502020204030204" pitchFamily="34" charset="0"/>
                <a:ea typeface="Calibri"/>
                <a:cs typeface="Calibri" panose="020F0502020204030204" pitchFamily="34" charset="0"/>
                <a:sym typeface="Calibri"/>
              </a:rPr>
              <a:t>Historically and over longer time periods, </a:t>
            </a:r>
            <a:r>
              <a:rPr lang="en-US" sz="2000" b="1" dirty="0">
                <a:solidFill>
                  <a:schemeClr val="dk1"/>
                </a:solidFill>
                <a:latin typeface="Calibri" panose="020F0502020204030204" pitchFamily="34" charset="0"/>
                <a:ea typeface="Calibri"/>
                <a:cs typeface="Calibri" panose="020F0502020204030204" pitchFamily="34" charset="0"/>
                <a:sym typeface="Calibri"/>
              </a:rPr>
              <a:t>stocks perform better </a:t>
            </a:r>
            <a:r>
              <a:rPr lang="en-US" sz="2000" dirty="0">
                <a:solidFill>
                  <a:schemeClr val="dk1"/>
                </a:solidFill>
                <a:latin typeface="Calibri" panose="020F0502020204030204" pitchFamily="34" charset="0"/>
                <a:ea typeface="Calibri"/>
                <a:cs typeface="Calibri" panose="020F0502020204030204" pitchFamily="34" charset="0"/>
                <a:sym typeface="Calibri"/>
              </a:rPr>
              <a:t>than other places you can invest your money.</a:t>
            </a:r>
            <a:endParaRPr sz="2000" dirty="0">
              <a:latin typeface="Calibri" panose="020F0502020204030204" pitchFamily="34" charset="0"/>
              <a:cs typeface="Calibri" panose="020F0502020204030204" pitchFamily="34" charset="0"/>
            </a:endParaRPr>
          </a:p>
          <a:p>
            <a:pPr marL="285750" marR="0" lvl="0" indent="-171450" algn="just" rtl="0">
              <a:spcBef>
                <a:spcPts val="0"/>
              </a:spcBef>
              <a:spcAft>
                <a:spcPts val="0"/>
              </a:spcAft>
              <a:buClr>
                <a:schemeClr val="dk1"/>
              </a:buClr>
              <a:buSzPts val="1800"/>
              <a:buFont typeface="Arial"/>
              <a:buNone/>
            </a:pPr>
            <a:endParaRPr sz="2000" dirty="0">
              <a:solidFill>
                <a:schemeClr val="dk1"/>
              </a:solidFill>
              <a:latin typeface="Calibri" panose="020F0502020204030204" pitchFamily="34" charset="0"/>
              <a:ea typeface="Calibri"/>
              <a:cs typeface="Calibri" panose="020F0502020204030204" pitchFamily="34" charset="0"/>
              <a:sym typeface="Calibri"/>
            </a:endParaRPr>
          </a:p>
          <a:p>
            <a:pPr marL="285750" marR="0" lvl="0" indent="-285750" algn="just" rtl="0">
              <a:spcBef>
                <a:spcPts val="0"/>
              </a:spcBef>
              <a:spcAft>
                <a:spcPts val="0"/>
              </a:spcAft>
              <a:buClr>
                <a:schemeClr val="dk1"/>
              </a:buClr>
              <a:buSzPts val="1800"/>
              <a:buFont typeface="Arial"/>
              <a:buChar char="•"/>
            </a:pPr>
            <a:r>
              <a:rPr lang="en-US" sz="2000" dirty="0">
                <a:solidFill>
                  <a:schemeClr val="dk1"/>
                </a:solidFill>
                <a:latin typeface="Calibri" panose="020F0502020204030204" pitchFamily="34" charset="0"/>
                <a:ea typeface="Calibri"/>
                <a:cs typeface="Calibri" panose="020F0502020204030204" pitchFamily="34" charset="0"/>
                <a:sym typeface="Calibri"/>
              </a:rPr>
              <a:t>However, stocks carry risk and </a:t>
            </a:r>
            <a:r>
              <a:rPr lang="en-US" sz="2000" b="1" dirty="0">
                <a:solidFill>
                  <a:schemeClr val="dk1"/>
                </a:solidFill>
                <a:latin typeface="Calibri" panose="020F0502020204030204" pitchFamily="34" charset="0"/>
                <a:ea typeface="Calibri"/>
                <a:cs typeface="Calibri" panose="020F0502020204030204" pitchFamily="34" charset="0"/>
                <a:sym typeface="Calibri"/>
              </a:rPr>
              <a:t>investors can lose money</a:t>
            </a:r>
            <a:r>
              <a:rPr lang="en-US" sz="2000" dirty="0">
                <a:solidFill>
                  <a:schemeClr val="dk1"/>
                </a:solidFill>
                <a:latin typeface="Calibri" panose="020F0502020204030204" pitchFamily="34" charset="0"/>
                <a:ea typeface="Calibri"/>
                <a:cs typeface="Calibri" panose="020F0502020204030204" pitchFamily="34" charset="0"/>
                <a:sym typeface="Calibri"/>
              </a:rPr>
              <a:t> in an individual stock if the company struggles.  Also the </a:t>
            </a:r>
            <a:r>
              <a:rPr lang="en-US" sz="2000" b="1" dirty="0">
                <a:solidFill>
                  <a:schemeClr val="dk1"/>
                </a:solidFill>
                <a:latin typeface="Calibri" panose="020F0502020204030204" pitchFamily="34" charset="0"/>
                <a:ea typeface="Calibri"/>
                <a:cs typeface="Calibri" panose="020F0502020204030204" pitchFamily="34" charset="0"/>
                <a:sym typeface="Calibri"/>
              </a:rPr>
              <a:t>stock market can be volatile </a:t>
            </a:r>
            <a:r>
              <a:rPr lang="en-US" sz="2000" dirty="0">
                <a:solidFill>
                  <a:schemeClr val="dk1"/>
                </a:solidFill>
                <a:latin typeface="Calibri" panose="020F0502020204030204" pitchFamily="34" charset="0"/>
                <a:ea typeface="Calibri"/>
                <a:cs typeface="Calibri" panose="020F0502020204030204" pitchFamily="34" charset="0"/>
                <a:sym typeface="Calibri"/>
              </a:rPr>
              <a:t>and there are periods of time when stock prices generally fall and investors lose money.</a:t>
            </a:r>
            <a:endParaRPr sz="2000" dirty="0">
              <a:latin typeface="Calibri" panose="020F0502020204030204" pitchFamily="34" charset="0"/>
              <a:cs typeface="Calibri" panose="020F0502020204030204" pitchFamily="34" charset="0"/>
            </a:endParaRPr>
          </a:p>
          <a:p>
            <a:pPr marL="285750" marR="0" lvl="0" indent="-171450" algn="just" rtl="0">
              <a:spcBef>
                <a:spcPts val="0"/>
              </a:spcBef>
              <a:spcAft>
                <a:spcPts val="0"/>
              </a:spcAft>
              <a:buClr>
                <a:schemeClr val="dk1"/>
              </a:buClr>
              <a:buSzPts val="1800"/>
              <a:buFont typeface="Arial"/>
              <a:buNone/>
            </a:pPr>
            <a:endParaRPr sz="2000" dirty="0">
              <a:solidFill>
                <a:schemeClr val="dk1"/>
              </a:solidFill>
              <a:latin typeface="Calibri" panose="020F0502020204030204" pitchFamily="34" charset="0"/>
              <a:ea typeface="Calibri"/>
              <a:cs typeface="Calibri" panose="020F0502020204030204" pitchFamily="34" charset="0"/>
              <a:sym typeface="Calibri"/>
            </a:endParaRPr>
          </a:p>
          <a:p>
            <a:pPr marL="285750" marR="0" lvl="0" indent="-285750" algn="just" rtl="0">
              <a:spcBef>
                <a:spcPts val="0"/>
              </a:spcBef>
              <a:spcAft>
                <a:spcPts val="0"/>
              </a:spcAft>
              <a:buClr>
                <a:schemeClr val="dk1"/>
              </a:buClr>
              <a:buSzPts val="1800"/>
              <a:buFont typeface="Arial"/>
              <a:buChar char="•"/>
            </a:pPr>
            <a:r>
              <a:rPr lang="en-US" sz="2000" dirty="0">
                <a:solidFill>
                  <a:schemeClr val="dk1"/>
                </a:solidFill>
                <a:latin typeface="Calibri" panose="020F0502020204030204" pitchFamily="34" charset="0"/>
                <a:ea typeface="Calibri"/>
                <a:cs typeface="Calibri" panose="020F0502020204030204" pitchFamily="34" charset="0"/>
                <a:sym typeface="Calibri"/>
              </a:rPr>
              <a:t>A company’s profitability is a key measure investors use to evaluate whether they should invest.  </a:t>
            </a:r>
            <a:r>
              <a:rPr lang="en-US" sz="2000" b="1" dirty="0">
                <a:solidFill>
                  <a:schemeClr val="dk1"/>
                </a:solidFill>
                <a:latin typeface="Calibri" panose="020F0502020204030204" pitchFamily="34" charset="0"/>
                <a:ea typeface="Calibri"/>
                <a:cs typeface="Calibri" panose="020F0502020204030204" pitchFamily="34" charset="0"/>
                <a:sym typeface="Calibri"/>
              </a:rPr>
              <a:t>Profit = Revenues – Expenses</a:t>
            </a:r>
            <a:endParaRPr sz="2000" dirty="0">
              <a:latin typeface="Calibri" panose="020F0502020204030204" pitchFamily="34" charset="0"/>
              <a:cs typeface="Calibri" panose="020F0502020204030204" pitchFamily="34" charset="0"/>
            </a:endParaRPr>
          </a:p>
          <a:p>
            <a:pPr marL="285750" marR="0" lvl="0" indent="-171450" algn="just" rtl="0">
              <a:spcBef>
                <a:spcPts val="0"/>
              </a:spcBef>
              <a:spcAft>
                <a:spcPts val="0"/>
              </a:spcAft>
              <a:buClr>
                <a:schemeClr val="dk1"/>
              </a:buClr>
              <a:buSzPts val="1800"/>
              <a:buFont typeface="Arial"/>
              <a:buNone/>
            </a:pPr>
            <a:endParaRPr sz="2000" b="1" dirty="0">
              <a:solidFill>
                <a:schemeClr val="dk1"/>
              </a:solidFill>
              <a:latin typeface="Calibri" panose="020F0502020204030204" pitchFamily="34" charset="0"/>
              <a:ea typeface="Calibri"/>
              <a:cs typeface="Calibri" panose="020F0502020204030204" pitchFamily="34" charset="0"/>
              <a:sym typeface="Calibri"/>
            </a:endParaRPr>
          </a:p>
          <a:p>
            <a:pPr marL="285750" marR="0" lvl="0" indent="-285750" algn="just" rtl="0">
              <a:spcBef>
                <a:spcPts val="0"/>
              </a:spcBef>
              <a:spcAft>
                <a:spcPts val="0"/>
              </a:spcAft>
              <a:buClr>
                <a:schemeClr val="dk1"/>
              </a:buClr>
              <a:buSzPts val="1800"/>
              <a:buFont typeface="Arial"/>
              <a:buChar char="•"/>
            </a:pPr>
            <a:r>
              <a:rPr lang="en-US" sz="2000" dirty="0">
                <a:solidFill>
                  <a:schemeClr val="dk1"/>
                </a:solidFill>
                <a:latin typeface="Calibri" panose="020F0502020204030204" pitchFamily="34" charset="0"/>
                <a:ea typeface="Calibri"/>
                <a:cs typeface="Calibri" panose="020F0502020204030204" pitchFamily="34" charset="0"/>
                <a:sym typeface="Calibri"/>
              </a:rPr>
              <a:t>Investors can </a:t>
            </a:r>
            <a:r>
              <a:rPr lang="en-US" sz="2000" b="1" dirty="0">
                <a:solidFill>
                  <a:schemeClr val="dk1"/>
                </a:solidFill>
                <a:latin typeface="Calibri" panose="020F0502020204030204" pitchFamily="34" charset="0"/>
                <a:ea typeface="Calibri"/>
                <a:cs typeface="Calibri" panose="020F0502020204030204" pitchFamily="34" charset="0"/>
                <a:sym typeface="Calibri"/>
              </a:rPr>
              <a:t>find out more information about stocks</a:t>
            </a:r>
            <a:r>
              <a:rPr lang="en-US" sz="2000" dirty="0">
                <a:solidFill>
                  <a:schemeClr val="dk1"/>
                </a:solidFill>
                <a:latin typeface="Calibri" panose="020F0502020204030204" pitchFamily="34" charset="0"/>
                <a:ea typeface="Calibri"/>
                <a:cs typeface="Calibri" panose="020F0502020204030204" pitchFamily="34" charset="0"/>
                <a:sym typeface="Calibri"/>
              </a:rPr>
              <a:t> on the internet, in newspapers, and other financial publications.</a:t>
            </a:r>
            <a:endParaRPr sz="2000" dirty="0">
              <a:latin typeface="Calibri" panose="020F0502020204030204" pitchFamily="34" charset="0"/>
              <a:cs typeface="Calibri" panose="020F0502020204030204" pitchFamily="34" charset="0"/>
            </a:endParaRPr>
          </a:p>
          <a:p>
            <a:pPr marL="285750" marR="0" lvl="0" indent="-171450" algn="just" rtl="0">
              <a:spcBef>
                <a:spcPts val="0"/>
              </a:spcBef>
              <a:spcAft>
                <a:spcPts val="0"/>
              </a:spcAft>
              <a:buClr>
                <a:schemeClr val="dk1"/>
              </a:buClr>
              <a:buSzPts val="1800"/>
              <a:buFont typeface="Arial"/>
              <a:buNone/>
            </a:pPr>
            <a:endParaRPr sz="2000" dirty="0">
              <a:solidFill>
                <a:schemeClr val="dk1"/>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45237A-222A-C686-4F2A-CB841001AC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sp>
        <p:nvSpPr>
          <p:cNvPr id="6" name="Title 5">
            <a:extLst>
              <a:ext uri="{FF2B5EF4-FFF2-40B4-BE49-F238E27FC236}">
                <a16:creationId xmlns:a16="http://schemas.microsoft.com/office/drawing/2014/main" id="{F365ECE3-3714-51BB-CBFB-E1C872F02C17}"/>
              </a:ext>
            </a:extLst>
          </p:cNvPr>
          <p:cNvSpPr>
            <a:spLocks noGrp="1"/>
          </p:cNvSpPr>
          <p:nvPr>
            <p:ph type="title"/>
          </p:nvPr>
        </p:nvSpPr>
        <p:spPr/>
        <p:txBody>
          <a:bodyPr/>
          <a:lstStyle/>
          <a:p>
            <a:r>
              <a:rPr lang="en-US" dirty="0"/>
              <a:t>St. Constance Class Portfolio</a:t>
            </a:r>
          </a:p>
        </p:txBody>
      </p:sp>
      <p:pic>
        <p:nvPicPr>
          <p:cNvPr id="11" name="Picture 10">
            <a:extLst>
              <a:ext uri="{FF2B5EF4-FFF2-40B4-BE49-F238E27FC236}">
                <a16:creationId xmlns:a16="http://schemas.microsoft.com/office/drawing/2014/main" id="{3DC3C9D4-B1A8-1DF9-043A-E74744E0A654}"/>
              </a:ext>
            </a:extLst>
          </p:cNvPr>
          <p:cNvPicPr>
            <a:picLocks noChangeAspect="1"/>
          </p:cNvPicPr>
          <p:nvPr/>
        </p:nvPicPr>
        <p:blipFill>
          <a:blip r:embed="rId2"/>
          <a:stretch>
            <a:fillRect/>
          </a:stretch>
        </p:blipFill>
        <p:spPr>
          <a:xfrm>
            <a:off x="178034" y="1155154"/>
            <a:ext cx="8710412" cy="2831916"/>
          </a:xfrm>
          <a:prstGeom prst="rect">
            <a:avLst/>
          </a:prstGeom>
        </p:spPr>
      </p:pic>
      <p:sp>
        <p:nvSpPr>
          <p:cNvPr id="12" name="TextBox 11">
            <a:extLst>
              <a:ext uri="{FF2B5EF4-FFF2-40B4-BE49-F238E27FC236}">
                <a16:creationId xmlns:a16="http://schemas.microsoft.com/office/drawing/2014/main" id="{E7DA8EE0-F5BF-FD0B-F61D-FBA4EAF3F72A}"/>
              </a:ext>
            </a:extLst>
          </p:cNvPr>
          <p:cNvSpPr txBox="1"/>
          <p:nvPr/>
        </p:nvSpPr>
        <p:spPr>
          <a:xfrm>
            <a:off x="178034" y="3987070"/>
            <a:ext cx="8917806" cy="1708160"/>
          </a:xfrm>
          <a:prstGeom prst="rect">
            <a:avLst/>
          </a:prstGeom>
          <a:noFill/>
        </p:spPr>
        <p:txBody>
          <a:bodyPr wrap="square" rtlCol="0">
            <a:spAutoFit/>
          </a:bodyPr>
          <a:lstStyle/>
          <a:p>
            <a:r>
              <a:rPr lang="en-US" sz="1500" dirty="0"/>
              <a:t>These are the stocks that you selected last class – alongside the dollar amount invested into each company on Friday (Nov 17). The Weights column shows the percent of the portfolio that SC invested into each stock. We also updated the Market Capitalization and Price/Earnings multiples.</a:t>
            </a:r>
            <a:br>
              <a:rPr lang="en-US" sz="1500" dirty="0"/>
            </a:br>
            <a:br>
              <a:rPr lang="en-US" sz="1500" dirty="0"/>
            </a:br>
            <a:r>
              <a:rPr lang="en-US" sz="1500" dirty="0"/>
              <a:t>Remember: although Amazon won 56% of the weighted votes, the class felt as though it would be a good idea to balance out the portfolio so we would not have too much money riding on one stock. That’s usually a very good idea – and we will discuss the Importance of Diversification in our next class!</a:t>
            </a:r>
          </a:p>
        </p:txBody>
      </p:sp>
    </p:spTree>
    <p:extLst>
      <p:ext uri="{BB962C8B-B14F-4D97-AF65-F5344CB8AC3E}">
        <p14:creationId xmlns:p14="http://schemas.microsoft.com/office/powerpoint/2010/main" val="2450451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98013-21FE-173C-BBE4-B89AA60D5D67}"/>
              </a:ext>
            </a:extLst>
          </p:cNvPr>
          <p:cNvSpPr>
            <a:spLocks noGrp="1"/>
          </p:cNvSpPr>
          <p:nvPr>
            <p:ph type="title"/>
          </p:nvPr>
        </p:nvSpPr>
        <p:spPr/>
        <p:txBody>
          <a:bodyPr>
            <a:normAutofit fontScale="90000"/>
          </a:bodyPr>
          <a:lstStyle/>
          <a:p>
            <a:r>
              <a:rPr lang="en-US" dirty="0"/>
              <a:t>St. Constance Watch List</a:t>
            </a:r>
            <a:br>
              <a:rPr lang="en-US" dirty="0"/>
            </a:br>
            <a:r>
              <a:rPr lang="en-US" sz="1600" dirty="0"/>
              <a:t>These are the stocks from Homework 1 &amp; 2 that did NOT make the SC Class Portfolio. </a:t>
            </a:r>
            <a:br>
              <a:rPr lang="en-US" sz="1600" dirty="0"/>
            </a:br>
            <a:r>
              <a:rPr lang="en-US" sz="1600" dirty="0"/>
              <a:t>We will keep track of these stocks all year! SC has the option to trade the portfolio every month.</a:t>
            </a:r>
            <a:endParaRPr lang="en-US" dirty="0"/>
          </a:p>
        </p:txBody>
      </p:sp>
      <p:sp>
        <p:nvSpPr>
          <p:cNvPr id="4" name="Slide Number Placeholder 3">
            <a:extLst>
              <a:ext uri="{FF2B5EF4-FFF2-40B4-BE49-F238E27FC236}">
                <a16:creationId xmlns:a16="http://schemas.microsoft.com/office/drawing/2014/main" id="{A94F6AA7-B70A-F10C-EC23-4F616BB74D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pic>
        <p:nvPicPr>
          <p:cNvPr id="6" name="Picture 5">
            <a:extLst>
              <a:ext uri="{FF2B5EF4-FFF2-40B4-BE49-F238E27FC236}">
                <a16:creationId xmlns:a16="http://schemas.microsoft.com/office/drawing/2014/main" id="{2722E7A9-DC61-57A8-4351-1B702FCDE8F8}"/>
              </a:ext>
            </a:extLst>
          </p:cNvPr>
          <p:cNvPicPr>
            <a:picLocks noChangeAspect="1"/>
          </p:cNvPicPr>
          <p:nvPr/>
        </p:nvPicPr>
        <p:blipFill>
          <a:blip r:embed="rId2"/>
          <a:stretch>
            <a:fillRect/>
          </a:stretch>
        </p:blipFill>
        <p:spPr>
          <a:xfrm>
            <a:off x="495858" y="1374325"/>
            <a:ext cx="8311257" cy="4494381"/>
          </a:xfrm>
          <a:prstGeom prst="rect">
            <a:avLst/>
          </a:prstGeom>
        </p:spPr>
      </p:pic>
      <p:sp>
        <p:nvSpPr>
          <p:cNvPr id="7" name="TextBox 6">
            <a:extLst>
              <a:ext uri="{FF2B5EF4-FFF2-40B4-BE49-F238E27FC236}">
                <a16:creationId xmlns:a16="http://schemas.microsoft.com/office/drawing/2014/main" id="{23CC8600-DF4D-7692-1DB4-B3BF836E9830}"/>
              </a:ext>
            </a:extLst>
          </p:cNvPr>
          <p:cNvSpPr txBox="1"/>
          <p:nvPr/>
        </p:nvSpPr>
        <p:spPr>
          <a:xfrm>
            <a:off x="1592980" y="6429473"/>
            <a:ext cx="7459579" cy="307777"/>
          </a:xfrm>
          <a:prstGeom prst="rect">
            <a:avLst/>
          </a:prstGeom>
          <a:noFill/>
        </p:spPr>
        <p:txBody>
          <a:bodyPr wrap="square" rtlCol="0">
            <a:spAutoFit/>
          </a:bodyPr>
          <a:lstStyle/>
          <a:p>
            <a:r>
              <a:rPr lang="en-US" b="1" dirty="0">
                <a:solidFill>
                  <a:schemeClr val="bg2">
                    <a:lumMod val="75000"/>
                  </a:schemeClr>
                </a:solidFill>
              </a:rPr>
              <a:t>Do you notice any differences between the Portfolio &amp; Watch List stocks?</a:t>
            </a:r>
          </a:p>
        </p:txBody>
      </p:sp>
    </p:spTree>
    <p:extLst>
      <p:ext uri="{BB962C8B-B14F-4D97-AF65-F5344CB8AC3E}">
        <p14:creationId xmlns:p14="http://schemas.microsoft.com/office/powerpoint/2010/main" val="2446803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title"/>
          </p:nvPr>
        </p:nvSpPr>
        <p:spPr>
          <a:xfrm>
            <a:off x="0" y="252937"/>
            <a:ext cx="9115222" cy="94399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sz="4000" b="1" dirty="0"/>
              <a:t>Homework #3</a:t>
            </a:r>
            <a:endParaRPr dirty="0"/>
          </a:p>
        </p:txBody>
      </p:sp>
      <p:sp>
        <p:nvSpPr>
          <p:cNvPr id="183" name="Google Shape;18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t>13</a:t>
            </a:fld>
            <a:endParaRPr dirty="0">
              <a:solidFill>
                <a:srgbClr val="888888"/>
              </a:solidFill>
            </a:endParaRPr>
          </a:p>
        </p:txBody>
      </p:sp>
      <p:sp>
        <p:nvSpPr>
          <p:cNvPr id="5" name="TextBox 4">
            <a:extLst>
              <a:ext uri="{FF2B5EF4-FFF2-40B4-BE49-F238E27FC236}">
                <a16:creationId xmlns:a16="http://schemas.microsoft.com/office/drawing/2014/main" id="{34726E08-642A-7E94-A97B-4F1861DBD741}"/>
              </a:ext>
            </a:extLst>
          </p:cNvPr>
          <p:cNvSpPr txBox="1"/>
          <p:nvPr/>
        </p:nvSpPr>
        <p:spPr>
          <a:xfrm>
            <a:off x="206942" y="3782484"/>
            <a:ext cx="8730114" cy="1846659"/>
          </a:xfrm>
          <a:prstGeom prst="rect">
            <a:avLst/>
          </a:prstGeom>
          <a:noFill/>
        </p:spPr>
        <p:txBody>
          <a:bodyPr wrap="square" rtlCol="0">
            <a:spAutoFit/>
          </a:bodyPr>
          <a:lstStyle/>
          <a:p>
            <a:r>
              <a:rPr lang="en-US" sz="2000" b="1" u="sng" dirty="0"/>
              <a:t>Before Next Class (December 5</a:t>
            </a:r>
            <a:r>
              <a:rPr lang="en-US" sz="2000" b="1" u="sng" baseline="30000" dirty="0"/>
              <a:t>th</a:t>
            </a:r>
            <a:r>
              <a:rPr lang="en-US" sz="2000" b="1" u="sng" dirty="0"/>
              <a:t>) </a:t>
            </a:r>
            <a:br>
              <a:rPr lang="en-US" sz="2000" dirty="0"/>
            </a:br>
            <a:r>
              <a:rPr lang="en-US" sz="2000" dirty="0"/>
              <a:t>Watch the Video Above: How the Economy Works by Ray Dalio</a:t>
            </a:r>
          </a:p>
          <a:p>
            <a:r>
              <a:rPr lang="en-US" sz="1200" dirty="0"/>
              <a:t>youtube.com/watch?v=PHe0bXAIuk0</a:t>
            </a:r>
          </a:p>
          <a:p>
            <a:endParaRPr lang="en-US" sz="2000" dirty="0"/>
          </a:p>
          <a:p>
            <a:r>
              <a:rPr lang="en-US" sz="2000" b="1" u="sng" dirty="0"/>
              <a:t>Getting Ahead (January 15</a:t>
            </a:r>
            <a:r>
              <a:rPr lang="en-US" sz="2000" b="1" u="sng" baseline="30000" dirty="0"/>
              <a:t>th</a:t>
            </a:r>
            <a:r>
              <a:rPr lang="en-US" sz="2000" b="1" u="sng" dirty="0"/>
              <a:t>) </a:t>
            </a:r>
            <a:br>
              <a:rPr lang="en-US" sz="2000" dirty="0"/>
            </a:br>
            <a:r>
              <a:rPr lang="en-US" sz="1800" dirty="0"/>
              <a:t>Research Sectors with the Links &amp; Resources Below</a:t>
            </a:r>
            <a:endParaRPr lang="en-US" sz="2000" dirty="0"/>
          </a:p>
        </p:txBody>
      </p:sp>
      <p:pic>
        <p:nvPicPr>
          <p:cNvPr id="7" name="Picture 6">
            <a:hlinkClick r:id="rId3"/>
            <a:extLst>
              <a:ext uri="{FF2B5EF4-FFF2-40B4-BE49-F238E27FC236}">
                <a16:creationId xmlns:a16="http://schemas.microsoft.com/office/drawing/2014/main" id="{1669B375-B5B1-A879-352A-B0BFC6143891}"/>
              </a:ext>
            </a:extLst>
          </p:cNvPr>
          <p:cNvPicPr>
            <a:picLocks noChangeAspect="1"/>
          </p:cNvPicPr>
          <p:nvPr/>
        </p:nvPicPr>
        <p:blipFill rotWithShape="1">
          <a:blip r:embed="rId4"/>
          <a:srcRect l="5764" r="4276" b="31559"/>
          <a:stretch/>
        </p:blipFill>
        <p:spPr>
          <a:xfrm>
            <a:off x="1482652" y="1003542"/>
            <a:ext cx="6178695" cy="254262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20"/>
          <p:cNvSpPr txBox="1">
            <a:spLocks noGrp="1"/>
          </p:cNvSpPr>
          <p:nvPr>
            <p:ph type="title"/>
          </p:nvPr>
        </p:nvSpPr>
        <p:spPr>
          <a:xfrm>
            <a:off x="0" y="-277780"/>
            <a:ext cx="9144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alibri"/>
              <a:buNone/>
            </a:pPr>
            <a:r>
              <a:rPr lang="en-US" dirty="0"/>
              <a:t>Individual Contest: Sector Funds</a:t>
            </a:r>
            <a:endParaRPr dirty="0"/>
          </a:p>
        </p:txBody>
      </p:sp>
      <p:sp>
        <p:nvSpPr>
          <p:cNvPr id="520" name="Google Shape;52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rgbClr val="888888"/>
                </a:solidFill>
              </a:rPr>
              <a:t>14</a:t>
            </a:fld>
            <a:endParaRPr>
              <a:solidFill>
                <a:srgbClr val="888888"/>
              </a:solidFill>
            </a:endParaRPr>
          </a:p>
        </p:txBody>
      </p:sp>
      <p:pic>
        <p:nvPicPr>
          <p:cNvPr id="3" name="Picture 2">
            <a:extLst>
              <a:ext uri="{FF2B5EF4-FFF2-40B4-BE49-F238E27FC236}">
                <a16:creationId xmlns:a16="http://schemas.microsoft.com/office/drawing/2014/main" id="{A4361AB1-9FA0-C881-9E02-A09E92BCAF8F}"/>
              </a:ext>
            </a:extLst>
          </p:cNvPr>
          <p:cNvPicPr>
            <a:picLocks noChangeAspect="1"/>
          </p:cNvPicPr>
          <p:nvPr/>
        </p:nvPicPr>
        <p:blipFill rotWithShape="1">
          <a:blip r:embed="rId3"/>
          <a:srcRect r="1404" b="1754"/>
          <a:stretch/>
        </p:blipFill>
        <p:spPr>
          <a:xfrm>
            <a:off x="85382" y="613685"/>
            <a:ext cx="9002998" cy="4699776"/>
          </a:xfrm>
          <a:prstGeom prst="rect">
            <a:avLst/>
          </a:prstGeom>
        </p:spPr>
      </p:pic>
      <p:sp>
        <p:nvSpPr>
          <p:cNvPr id="2" name="TextBox 1">
            <a:extLst>
              <a:ext uri="{FF2B5EF4-FFF2-40B4-BE49-F238E27FC236}">
                <a16:creationId xmlns:a16="http://schemas.microsoft.com/office/drawing/2014/main" id="{EE62AD5B-E41A-70EC-C9CE-A7DF61D52C0C}"/>
              </a:ext>
            </a:extLst>
          </p:cNvPr>
          <p:cNvSpPr txBox="1"/>
          <p:nvPr/>
        </p:nvSpPr>
        <p:spPr>
          <a:xfrm>
            <a:off x="2093495" y="5414211"/>
            <a:ext cx="6752122" cy="784830"/>
          </a:xfrm>
          <a:prstGeom prst="rect">
            <a:avLst/>
          </a:prstGeom>
          <a:noFill/>
        </p:spPr>
        <p:txBody>
          <a:bodyPr wrap="square" rtlCol="0">
            <a:spAutoFit/>
          </a:bodyPr>
          <a:lstStyle/>
          <a:p>
            <a:r>
              <a:rPr lang="en-US" sz="1500" dirty="0">
                <a:solidFill>
                  <a:schemeClr val="bg2">
                    <a:lumMod val="75000"/>
                  </a:schemeClr>
                </a:solidFill>
              </a:rPr>
              <a:t>Which one of these will do the best between January and April? </a:t>
            </a:r>
            <a:br>
              <a:rPr lang="en-US" sz="1500" dirty="0">
                <a:solidFill>
                  <a:schemeClr val="bg2">
                    <a:lumMod val="75000"/>
                  </a:schemeClr>
                </a:solidFill>
              </a:rPr>
            </a:br>
            <a:r>
              <a:rPr lang="en-US" sz="1500" dirty="0">
                <a:solidFill>
                  <a:schemeClr val="bg2">
                    <a:lumMod val="75000"/>
                  </a:schemeClr>
                </a:solidFill>
              </a:rPr>
              <a:t>Some swing from the top to the bottom. Others tend to stay in the middle.</a:t>
            </a:r>
            <a:br>
              <a:rPr lang="en-US" sz="1500" dirty="0">
                <a:solidFill>
                  <a:schemeClr val="bg2">
                    <a:lumMod val="75000"/>
                  </a:schemeClr>
                </a:solidFill>
              </a:rPr>
            </a:br>
            <a:r>
              <a:rPr lang="en-US" sz="1500" dirty="0">
                <a:solidFill>
                  <a:schemeClr val="bg2">
                    <a:lumMod val="75000"/>
                  </a:schemeClr>
                </a:solidFill>
              </a:rPr>
              <a:t>Which ones do you think are the best for the contest? Portfolio?</a:t>
            </a:r>
          </a:p>
        </p:txBody>
      </p:sp>
    </p:spTree>
    <p:extLst>
      <p:ext uri="{BB962C8B-B14F-4D97-AF65-F5344CB8AC3E}">
        <p14:creationId xmlns:p14="http://schemas.microsoft.com/office/powerpoint/2010/main" val="2518676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cxnSp>
        <p:nvCxnSpPr>
          <p:cNvPr id="509" name="Google Shape;509;p63"/>
          <p:cNvCxnSpPr/>
          <p:nvPr/>
        </p:nvCxnSpPr>
        <p:spPr>
          <a:xfrm>
            <a:off x="210705" y="6264088"/>
            <a:ext cx="8725477" cy="0"/>
          </a:xfrm>
          <a:prstGeom prst="straightConnector1">
            <a:avLst/>
          </a:prstGeom>
          <a:noFill/>
          <a:ln w="25400" cap="flat" cmpd="sng">
            <a:solidFill>
              <a:srgbClr val="323D5E"/>
            </a:solidFill>
            <a:prstDash val="solid"/>
            <a:round/>
            <a:headEnd type="none" w="sm" len="sm"/>
            <a:tailEnd type="none" w="sm" len="sm"/>
          </a:ln>
        </p:spPr>
      </p:cxnSp>
      <p:pic>
        <p:nvPicPr>
          <p:cNvPr id="510" name="Google Shape;510;p63" descr="C:\Users\jguzman\Desktop\bsf_logo_new_485.jpg"/>
          <p:cNvPicPr preferRelativeResize="0"/>
          <p:nvPr/>
        </p:nvPicPr>
        <p:blipFill rotWithShape="1">
          <a:blip r:embed="rId3">
            <a:alphaModFix/>
          </a:blip>
          <a:srcRect/>
          <a:stretch/>
        </p:blipFill>
        <p:spPr>
          <a:xfrm>
            <a:off x="76200" y="5867400"/>
            <a:ext cx="1371600" cy="783771"/>
          </a:xfrm>
          <a:prstGeom prst="rect">
            <a:avLst/>
          </a:prstGeom>
          <a:noFill/>
          <a:ln>
            <a:noFill/>
          </a:ln>
        </p:spPr>
      </p:pic>
      <p:sp>
        <p:nvSpPr>
          <p:cNvPr id="511" name="Google Shape;511;p63"/>
          <p:cNvSpPr txBox="1"/>
          <p:nvPr/>
        </p:nvSpPr>
        <p:spPr>
          <a:xfrm>
            <a:off x="0" y="162567"/>
            <a:ext cx="9139382" cy="698412"/>
          </a:xfrm>
          <a:prstGeom prst="rect">
            <a:avLst/>
          </a:prstGeom>
          <a:noFill/>
          <a:ln>
            <a:noFill/>
          </a:ln>
        </p:spPr>
        <p:txBody>
          <a:bodyPr spcFirstLastPara="1" wrap="square" lIns="82050" tIns="41025" rIns="82050" bIns="4102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Overview of Individual Competition</a:t>
            </a:r>
            <a:br>
              <a:rPr lang="en-US" sz="4000" b="1" i="0" u="none" strike="noStrike" cap="none" dirty="0">
                <a:solidFill>
                  <a:schemeClr val="dk1"/>
                </a:solidFill>
                <a:latin typeface="Calibri"/>
                <a:ea typeface="Calibri"/>
                <a:cs typeface="Calibri"/>
                <a:sym typeface="Calibri"/>
              </a:rPr>
            </a:br>
            <a:r>
              <a:rPr lang="en-US" sz="4000" b="1" i="0" u="none" strike="noStrike" cap="none" dirty="0">
                <a:solidFill>
                  <a:schemeClr val="dk1"/>
                </a:solidFill>
                <a:latin typeface="Calibri"/>
                <a:ea typeface="Calibri"/>
                <a:cs typeface="Calibri"/>
                <a:sym typeface="Calibri"/>
              </a:rPr>
              <a:t>Sector Fund Edition!</a:t>
            </a:r>
          </a:p>
          <a:p>
            <a:pPr marL="0" marR="0" lvl="0" indent="0" algn="ctr" rtl="0">
              <a:lnSpc>
                <a:spcPct val="100000"/>
              </a:lnSpc>
              <a:spcBef>
                <a:spcPts val="0"/>
              </a:spcBef>
              <a:spcAft>
                <a:spcPts val="0"/>
              </a:spcAft>
              <a:buClr>
                <a:srgbClr val="000000"/>
              </a:buClr>
              <a:buSzPts val="4000"/>
              <a:buFont typeface="Arial"/>
              <a:buNone/>
            </a:pPr>
            <a:endParaRPr sz="1400" b="0" i="0" u="none" strike="noStrike" cap="none" dirty="0">
              <a:solidFill>
                <a:srgbClr val="000000"/>
              </a:solidFill>
              <a:latin typeface="Arial"/>
              <a:ea typeface="Arial"/>
              <a:cs typeface="Arial"/>
              <a:sym typeface="Arial"/>
            </a:endParaRPr>
          </a:p>
        </p:txBody>
      </p:sp>
      <p:sp>
        <p:nvSpPr>
          <p:cNvPr id="512" name="Google Shape;512;p63"/>
          <p:cNvSpPr txBox="1"/>
          <p:nvPr/>
        </p:nvSpPr>
        <p:spPr>
          <a:xfrm>
            <a:off x="309817" y="1330095"/>
            <a:ext cx="8519700" cy="458583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Arial"/>
              <a:buChar char="•"/>
            </a:pPr>
            <a:endParaRPr lang="en-US" sz="20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You will be competing against your classmates only.</a:t>
            </a:r>
            <a:endParaRPr dirty="0"/>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Each student will choose a different Sector Fund!</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Arial"/>
              <a:buChar char="•"/>
            </a:pPr>
            <a:r>
              <a:rPr lang="en-US" sz="2000" b="1" i="0" u="sng" strike="noStrike" cap="none" dirty="0">
                <a:solidFill>
                  <a:srgbClr val="000000"/>
                </a:solidFill>
                <a:latin typeface="Calibri"/>
                <a:ea typeface="Calibri"/>
                <a:cs typeface="Calibri"/>
                <a:sym typeface="Calibri"/>
              </a:rPr>
              <a:t>In January, each student will give a 1 – 2 minute presentation on:</a:t>
            </a:r>
            <a:endParaRPr b="1" u="sng" dirty="0"/>
          </a:p>
          <a:p>
            <a:pPr marL="0" marR="0" lvl="0" indent="0" algn="l" rtl="0">
              <a:lnSpc>
                <a:spcPct val="100000"/>
              </a:lnSpc>
              <a:spcBef>
                <a:spcPts val="0"/>
              </a:spcBef>
              <a:spcAft>
                <a:spcPts val="0"/>
              </a:spcAft>
              <a:buNone/>
            </a:pPr>
            <a:r>
              <a:rPr lang="en-US" sz="2000" b="0" i="0" u="none" strike="noStrike" cap="none" dirty="0">
                <a:solidFill>
                  <a:srgbClr val="000000"/>
                </a:solidFill>
                <a:latin typeface="Calibri"/>
                <a:ea typeface="Calibri"/>
                <a:cs typeface="Calibri"/>
                <a:sym typeface="Calibri"/>
              </a:rPr>
              <a:t>	</a:t>
            </a:r>
            <a:r>
              <a:rPr lang="en-US" sz="1600" b="0" i="0" u="none" strike="noStrike" cap="none" dirty="0">
                <a:solidFill>
                  <a:srgbClr val="000000"/>
                </a:solidFill>
                <a:latin typeface="Calibri"/>
                <a:ea typeface="Calibri"/>
                <a:cs typeface="Calibri"/>
                <a:sym typeface="Calibri"/>
              </a:rPr>
              <a:t>Why they chose their Sector?</a:t>
            </a:r>
            <a:endParaRPr dirty="0"/>
          </a:p>
          <a:p>
            <a:pPr marL="0" marR="0" lvl="0" indent="0" algn="l" rtl="0">
              <a:lnSpc>
                <a:spcPct val="100000"/>
              </a:lnSpc>
              <a:spcBef>
                <a:spcPts val="0"/>
              </a:spcBef>
              <a:spcAft>
                <a:spcPts val="0"/>
              </a:spcAft>
              <a:buNone/>
            </a:pPr>
            <a:r>
              <a:rPr lang="en-US" sz="1600" b="0" i="0" u="none" strike="noStrike" cap="none" dirty="0">
                <a:solidFill>
                  <a:srgbClr val="000000"/>
                </a:solidFill>
                <a:latin typeface="Calibri"/>
                <a:ea typeface="Calibri"/>
                <a:cs typeface="Calibri"/>
                <a:sym typeface="Calibri"/>
              </a:rPr>
              <a:t>	Why the Sector will grow the most this semester?</a:t>
            </a:r>
          </a:p>
          <a:p>
            <a:pPr marL="0" marR="0" lvl="0" indent="0" algn="l" rtl="0">
              <a:lnSpc>
                <a:spcPct val="100000"/>
              </a:lnSpc>
              <a:spcBef>
                <a:spcPts val="0"/>
              </a:spcBef>
              <a:spcAft>
                <a:spcPts val="0"/>
              </a:spcAft>
              <a:buNone/>
            </a:pPr>
            <a:r>
              <a:rPr lang="en-US" sz="1600" dirty="0">
                <a:latin typeface="Calibri"/>
                <a:ea typeface="Calibri"/>
                <a:cs typeface="Calibri"/>
                <a:sym typeface="Calibri"/>
              </a:rPr>
              <a:t>	Which stocks (if any) from the Portfolio and Watch List are in that Sector?</a:t>
            </a:r>
            <a:endParaRPr dirty="0"/>
          </a:p>
          <a:p>
            <a:pPr marL="342900" marR="0" lvl="8" indent="-21590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Calibri"/>
              <a:ea typeface="Calibri"/>
              <a:cs typeface="Calibri"/>
              <a:sym typeface="Calibri"/>
            </a:endParaRPr>
          </a:p>
          <a:p>
            <a:pPr marL="342900" marR="0" lvl="8"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Students must hold their Sector from January through the end of the year.</a:t>
            </a:r>
            <a:endParaRPr dirty="0"/>
          </a:p>
          <a:p>
            <a:pPr marL="342900" marR="0" lvl="8" indent="-342900" algn="l" rtl="0">
              <a:lnSpc>
                <a:spcPct val="100000"/>
              </a:lnSpc>
              <a:spcBef>
                <a:spcPts val="0"/>
              </a:spcBef>
              <a:spcAft>
                <a:spcPts val="0"/>
              </a:spcAft>
              <a:buClr>
                <a:srgbClr val="000000"/>
              </a:buClr>
              <a:buSzPts val="2000"/>
              <a:buFont typeface="Arial"/>
              <a:buChar char="•"/>
            </a:pPr>
            <a:r>
              <a:rPr lang="en-US" sz="2000" b="1" i="0" u="none" strike="noStrike" cap="none" dirty="0">
                <a:solidFill>
                  <a:schemeClr val="bg2">
                    <a:lumMod val="75000"/>
                  </a:schemeClr>
                </a:solidFill>
                <a:latin typeface="Calibri"/>
                <a:ea typeface="Calibri"/>
                <a:cs typeface="Calibri"/>
                <a:sym typeface="Calibri"/>
              </a:rPr>
              <a:t>The students whose Sector has the largest percentage growth will win a prize. If many Students choose th</a:t>
            </a:r>
            <a:r>
              <a:rPr lang="en-US" sz="2000" b="1" dirty="0">
                <a:solidFill>
                  <a:schemeClr val="bg2">
                    <a:lumMod val="75000"/>
                  </a:schemeClr>
                </a:solidFill>
                <a:latin typeface="Calibri"/>
                <a:ea typeface="Calibri"/>
                <a:cs typeface="Calibri"/>
                <a:sym typeface="Calibri"/>
              </a:rPr>
              <a:t>e same Winning Sector, those students will split the cash prize! </a:t>
            </a:r>
            <a:r>
              <a:rPr lang="en-US" sz="2000" i="1" dirty="0">
                <a:solidFill>
                  <a:schemeClr val="bg2">
                    <a:lumMod val="75000"/>
                  </a:schemeClr>
                </a:solidFill>
                <a:latin typeface="Calibri"/>
                <a:ea typeface="Calibri"/>
                <a:cs typeface="Calibri"/>
                <a:sym typeface="Calibri"/>
              </a:rPr>
              <a:t>You will have to decide if you want to choose a popular sector (split the prize) OR try to pick something nobody else will.</a:t>
            </a:r>
            <a:endParaRPr sz="2000" b="0" i="0" u="none" strike="noStrike" cap="none" dirty="0">
              <a:solidFill>
                <a:srgbClr val="000000"/>
              </a:solidFill>
              <a:latin typeface="Calibri"/>
              <a:ea typeface="Calibri"/>
              <a:cs typeface="Calibri"/>
              <a:sym typeface="Calibri"/>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2"/>
          <p:cNvSpPr txBox="1">
            <a:spLocks noGrp="1"/>
          </p:cNvSpPr>
          <p:nvPr>
            <p:ph type="title"/>
          </p:nvPr>
        </p:nvSpPr>
        <p:spPr>
          <a:xfrm>
            <a:off x="0" y="19665"/>
            <a:ext cx="91440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dirty="0"/>
              <a:t>What will we cover in this class?</a:t>
            </a:r>
            <a:endParaRPr sz="4000" b="1" dirty="0"/>
          </a:p>
        </p:txBody>
      </p:sp>
      <p:sp>
        <p:nvSpPr>
          <p:cNvPr id="207" name="Google Shape;207;p32"/>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dirty="0"/>
          </a:p>
        </p:txBody>
      </p:sp>
      <p:sp>
        <p:nvSpPr>
          <p:cNvPr id="2" name="TextBox 1">
            <a:extLst>
              <a:ext uri="{FF2B5EF4-FFF2-40B4-BE49-F238E27FC236}">
                <a16:creationId xmlns:a16="http://schemas.microsoft.com/office/drawing/2014/main" id="{2130A88F-FFEC-354D-A951-0CF793F6796D}"/>
              </a:ext>
            </a:extLst>
          </p:cNvPr>
          <p:cNvSpPr txBox="1"/>
          <p:nvPr/>
        </p:nvSpPr>
        <p:spPr>
          <a:xfrm>
            <a:off x="537882" y="6356350"/>
            <a:ext cx="5647765" cy="307777"/>
          </a:xfrm>
          <a:prstGeom prst="rect">
            <a:avLst/>
          </a:prstGeom>
          <a:noFill/>
        </p:spPr>
        <p:txBody>
          <a:bodyPr wrap="square" rtlCol="0">
            <a:spAutoFit/>
          </a:bodyPr>
          <a:lstStyle/>
          <a:p>
            <a:r>
              <a:rPr lang="en-US" dirty="0"/>
              <a:t>*  source:</a:t>
            </a:r>
          </a:p>
        </p:txBody>
      </p:sp>
      <p:cxnSp>
        <p:nvCxnSpPr>
          <p:cNvPr id="6" name="Google Shape;195;p31"/>
          <p:cNvCxnSpPr/>
          <p:nvPr/>
        </p:nvCxnSpPr>
        <p:spPr>
          <a:xfrm>
            <a:off x="210705" y="6264088"/>
            <a:ext cx="8725477" cy="0"/>
          </a:xfrm>
          <a:prstGeom prst="straightConnector1">
            <a:avLst/>
          </a:prstGeom>
          <a:noFill/>
          <a:ln w="25400" cap="flat" cmpd="sng">
            <a:solidFill>
              <a:srgbClr val="323D5E"/>
            </a:solidFill>
            <a:prstDash val="solid"/>
            <a:round/>
            <a:headEnd type="none" w="med" len="med"/>
            <a:tailEnd type="none" w="med" len="med"/>
          </a:ln>
        </p:spPr>
      </p:cxnSp>
      <p:pic>
        <p:nvPicPr>
          <p:cNvPr id="7" name="Google Shape;198;p31" descr="C:\Users\jguzman\Desktop\bsf_logo_new_485.jpg"/>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76200" y="5867400"/>
            <a:ext cx="1371600" cy="783771"/>
          </a:xfrm>
          <a:prstGeom prst="rect">
            <a:avLst/>
          </a:prstGeom>
          <a:noFill/>
          <a:ln>
            <a:noFill/>
          </a:ln>
        </p:spPr>
      </p:pic>
      <p:pic>
        <p:nvPicPr>
          <p:cNvPr id="2050" name="Picture 2" descr="St. Constance Elementary School">
            <a:extLst>
              <a:ext uri="{FF2B5EF4-FFF2-40B4-BE49-F238E27FC236}">
                <a16:creationId xmlns:a16="http://schemas.microsoft.com/office/drawing/2014/main" id="{3C7FBA3C-597B-9576-7FD8-8834A1D526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75244"/>
            <a:ext cx="1769806" cy="18303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E1FCCE02-1D07-2DDD-10C9-171F4F2AB990}"/>
              </a:ext>
            </a:extLst>
          </p:cNvPr>
          <p:cNvGraphicFramePr/>
          <p:nvPr>
            <p:extLst>
              <p:ext uri="{D42A27DB-BD31-4B8C-83A1-F6EECF244321}">
                <p14:modId xmlns:p14="http://schemas.microsoft.com/office/powerpoint/2010/main" val="2150868299"/>
              </p:ext>
            </p:extLst>
          </p:nvPr>
        </p:nvGraphicFramePr>
        <p:xfrm>
          <a:off x="1673508" y="1003557"/>
          <a:ext cx="7013292" cy="18303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Picture 7">
            <a:extLst>
              <a:ext uri="{FF2B5EF4-FFF2-40B4-BE49-F238E27FC236}">
                <a16:creationId xmlns:a16="http://schemas.microsoft.com/office/drawing/2014/main" id="{832B7ED7-CB27-78F9-37D2-345BD094869A}"/>
              </a:ext>
            </a:extLst>
          </p:cNvPr>
          <p:cNvPicPr>
            <a:picLocks noChangeAspect="1"/>
          </p:cNvPicPr>
          <p:nvPr/>
        </p:nvPicPr>
        <p:blipFill>
          <a:blip r:embed="rId10"/>
          <a:stretch>
            <a:fillRect/>
          </a:stretch>
        </p:blipFill>
        <p:spPr>
          <a:xfrm>
            <a:off x="210705" y="3101353"/>
            <a:ext cx="8662852" cy="2624277"/>
          </a:xfrm>
          <a:prstGeom prst="rect">
            <a:avLst/>
          </a:prstGeom>
        </p:spPr>
      </p:pic>
    </p:spTree>
    <p:extLst>
      <p:ext uri="{BB962C8B-B14F-4D97-AF65-F5344CB8AC3E}">
        <p14:creationId xmlns:p14="http://schemas.microsoft.com/office/powerpoint/2010/main" val="2226750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18"/>
          <p:cNvSpPr txBox="1"/>
          <p:nvPr/>
        </p:nvSpPr>
        <p:spPr>
          <a:xfrm>
            <a:off x="0" y="105066"/>
            <a:ext cx="9139382" cy="698412"/>
          </a:xfrm>
          <a:prstGeom prst="rect">
            <a:avLst/>
          </a:prstGeom>
          <a:noFill/>
          <a:ln>
            <a:noFill/>
          </a:ln>
        </p:spPr>
        <p:txBody>
          <a:bodyPr spcFirstLastPara="1" wrap="square" lIns="82050" tIns="41025" rIns="82050" bIns="4102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Palatino Linotype" panose="02040502050505030304" pitchFamily="18" charset="0"/>
                <a:ea typeface="Calibri"/>
                <a:cs typeface="Calibri"/>
                <a:sym typeface="Calibri"/>
              </a:rPr>
              <a:t>Overview of Main Competition</a:t>
            </a:r>
            <a:endParaRPr sz="1400" b="0" i="0" u="none" strike="noStrike" cap="none" dirty="0">
              <a:solidFill>
                <a:srgbClr val="000000"/>
              </a:solidFill>
              <a:latin typeface="Palatino Linotype" panose="02040502050505030304" pitchFamily="18" charset="0"/>
              <a:sym typeface="Arial"/>
            </a:endParaRPr>
          </a:p>
        </p:txBody>
      </p:sp>
      <p:cxnSp>
        <p:nvCxnSpPr>
          <p:cNvPr id="500" name="Google Shape;500;p18"/>
          <p:cNvCxnSpPr/>
          <p:nvPr/>
        </p:nvCxnSpPr>
        <p:spPr>
          <a:xfrm>
            <a:off x="210705" y="6264088"/>
            <a:ext cx="8725477" cy="0"/>
          </a:xfrm>
          <a:prstGeom prst="straightConnector1">
            <a:avLst/>
          </a:prstGeom>
          <a:noFill/>
          <a:ln w="25400" cap="flat" cmpd="sng">
            <a:solidFill>
              <a:srgbClr val="323D5E"/>
            </a:solidFill>
            <a:prstDash val="solid"/>
            <a:round/>
            <a:headEnd type="none" w="sm" len="sm"/>
            <a:tailEnd type="none" w="sm" len="sm"/>
          </a:ln>
        </p:spPr>
      </p:cxnSp>
      <p:pic>
        <p:nvPicPr>
          <p:cNvPr id="501" name="Google Shape;501;p18" descr="C:\Users\jguzman\Desktop\bsf_logo_new_485.jpg"/>
          <p:cNvPicPr preferRelativeResize="0"/>
          <p:nvPr/>
        </p:nvPicPr>
        <p:blipFill rotWithShape="1">
          <a:blip r:embed="rId3">
            <a:alphaModFix/>
          </a:blip>
          <a:srcRect/>
          <a:stretch/>
        </p:blipFill>
        <p:spPr>
          <a:xfrm>
            <a:off x="76200" y="5867400"/>
            <a:ext cx="1371600" cy="783771"/>
          </a:xfrm>
          <a:prstGeom prst="rect">
            <a:avLst/>
          </a:prstGeom>
          <a:noFill/>
          <a:ln>
            <a:noFill/>
          </a:ln>
        </p:spPr>
      </p:pic>
      <p:sp>
        <p:nvSpPr>
          <p:cNvPr id="502" name="Google Shape;502;p18"/>
          <p:cNvSpPr txBox="1"/>
          <p:nvPr/>
        </p:nvSpPr>
        <p:spPr>
          <a:xfrm>
            <a:off x="76200" y="918957"/>
            <a:ext cx="8991600" cy="5252870"/>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90000"/>
              </a:lnSpc>
              <a:spcBef>
                <a:spcPts val="370"/>
              </a:spcBef>
              <a:spcAft>
                <a:spcPts val="0"/>
              </a:spcAft>
              <a:buClr>
                <a:schemeClr val="dk1"/>
              </a:buClr>
              <a:buSzPts val="1850"/>
              <a:buFont typeface="Arial"/>
              <a:buChar char="•"/>
            </a:pPr>
            <a:r>
              <a:rPr lang="en-US" sz="2000" b="0" i="0" u="none" strike="noStrike" cap="none" dirty="0">
                <a:solidFill>
                  <a:schemeClr val="dk1"/>
                </a:solidFill>
                <a:latin typeface="Palatino Linotype" panose="02040502050505030304" pitchFamily="18" charset="0"/>
                <a:ea typeface="Calibri"/>
                <a:cs typeface="Calibri"/>
                <a:sym typeface="Calibri"/>
              </a:rPr>
              <a:t>Big Shoulders Fund 8</a:t>
            </a:r>
            <a:r>
              <a:rPr lang="en-US" sz="2000" b="0" i="0" u="none" strike="noStrike" cap="none" baseline="30000" dirty="0">
                <a:solidFill>
                  <a:schemeClr val="dk1"/>
                </a:solidFill>
                <a:latin typeface="Palatino Linotype" panose="02040502050505030304" pitchFamily="18" charset="0"/>
                <a:ea typeface="Calibri"/>
                <a:cs typeface="Calibri"/>
                <a:sym typeface="Calibri"/>
              </a:rPr>
              <a:t>th</a:t>
            </a:r>
            <a:r>
              <a:rPr lang="en-US" sz="2000" b="0" i="0" u="none" strike="noStrike" cap="none" dirty="0">
                <a:solidFill>
                  <a:schemeClr val="dk1"/>
                </a:solidFill>
                <a:latin typeface="Palatino Linotype" panose="02040502050505030304" pitchFamily="18" charset="0"/>
                <a:ea typeface="Calibri"/>
                <a:cs typeface="Calibri"/>
                <a:sym typeface="Calibri"/>
              </a:rPr>
              <a:t> grade classes will compete against each other.</a:t>
            </a:r>
            <a:endParaRPr sz="2000" dirty="0">
              <a:latin typeface="Palatino Linotype" panose="02040502050505030304" pitchFamily="18" charset="0"/>
            </a:endParaRPr>
          </a:p>
          <a:p>
            <a:pPr marL="342900" marR="0" lvl="0" indent="-342900" algn="just" rtl="0">
              <a:lnSpc>
                <a:spcPct val="90000"/>
              </a:lnSpc>
              <a:spcBef>
                <a:spcPts val="370"/>
              </a:spcBef>
              <a:spcAft>
                <a:spcPts val="0"/>
              </a:spcAft>
              <a:buClr>
                <a:schemeClr val="dk1"/>
              </a:buClr>
              <a:buSzPts val="1850"/>
              <a:buFont typeface="Arial"/>
              <a:buChar char="•"/>
            </a:pPr>
            <a:r>
              <a:rPr lang="en-US" sz="2000" b="0" i="0" u="none" strike="noStrike" cap="none" dirty="0">
                <a:solidFill>
                  <a:schemeClr val="dk1"/>
                </a:solidFill>
                <a:latin typeface="Palatino Linotype" panose="02040502050505030304" pitchFamily="18" charset="0"/>
                <a:ea typeface="Calibri"/>
                <a:cs typeface="Calibri"/>
                <a:sym typeface="Calibri"/>
              </a:rPr>
              <a:t>St. Constance will be given $3,000 for the 8</a:t>
            </a:r>
            <a:r>
              <a:rPr lang="en-US" sz="2000" b="0" i="0" u="none" strike="noStrike" cap="none" baseline="30000" dirty="0">
                <a:solidFill>
                  <a:schemeClr val="dk1"/>
                </a:solidFill>
                <a:latin typeface="Palatino Linotype" panose="02040502050505030304" pitchFamily="18" charset="0"/>
                <a:ea typeface="Calibri"/>
                <a:cs typeface="Calibri"/>
                <a:sym typeface="Calibri"/>
              </a:rPr>
              <a:t>th</a:t>
            </a:r>
            <a:r>
              <a:rPr lang="en-US" sz="2000" b="0" i="0" u="none" strike="noStrike" cap="none" dirty="0">
                <a:solidFill>
                  <a:schemeClr val="dk1"/>
                </a:solidFill>
                <a:latin typeface="Palatino Linotype" panose="02040502050505030304" pitchFamily="18" charset="0"/>
                <a:ea typeface="Calibri"/>
                <a:cs typeface="Calibri"/>
                <a:sym typeface="Calibri"/>
              </a:rPr>
              <a:t> grade to invest in </a:t>
            </a:r>
            <a:endParaRPr sz="2000" dirty="0">
              <a:latin typeface="Palatino Linotype" panose="02040502050505030304" pitchFamily="18" charset="0"/>
            </a:endParaRPr>
          </a:p>
          <a:p>
            <a:pPr marL="0" marR="0" lvl="6" indent="0" algn="just" rtl="0">
              <a:lnSpc>
                <a:spcPct val="90000"/>
              </a:lnSpc>
              <a:spcBef>
                <a:spcPts val="370"/>
              </a:spcBef>
              <a:spcAft>
                <a:spcPts val="0"/>
              </a:spcAft>
              <a:buNone/>
            </a:pPr>
            <a:r>
              <a:rPr lang="en-US" sz="2000" dirty="0">
                <a:solidFill>
                  <a:schemeClr val="dk1"/>
                </a:solidFill>
                <a:latin typeface="Palatino Linotype" panose="02040502050505030304" pitchFamily="18" charset="0"/>
                <a:ea typeface="Calibri"/>
                <a:cs typeface="Calibri"/>
                <a:sym typeface="Calibri"/>
              </a:rPr>
              <a:t>      </a:t>
            </a:r>
            <a:r>
              <a:rPr lang="en-US" sz="2000" b="0" i="0" u="none" strike="noStrike" cap="none" dirty="0">
                <a:solidFill>
                  <a:schemeClr val="dk1"/>
                </a:solidFill>
                <a:latin typeface="Palatino Linotype" panose="02040502050505030304" pitchFamily="18" charset="0"/>
                <a:ea typeface="Calibri"/>
                <a:cs typeface="Calibri"/>
                <a:sym typeface="Calibri"/>
              </a:rPr>
              <a:t>4 </a:t>
            </a:r>
            <a:r>
              <a:rPr lang="en-US" sz="2000" dirty="0">
                <a:solidFill>
                  <a:schemeClr val="dk1"/>
                </a:solidFill>
                <a:latin typeface="Palatino Linotype" panose="02040502050505030304" pitchFamily="18" charset="0"/>
                <a:ea typeface="Calibri"/>
                <a:cs typeface="Calibri"/>
                <a:sym typeface="Calibri"/>
              </a:rPr>
              <a:t>-</a:t>
            </a:r>
            <a:r>
              <a:rPr lang="en-US" sz="2000" b="0" i="0" u="none" strike="noStrike" cap="none" dirty="0">
                <a:solidFill>
                  <a:schemeClr val="dk1"/>
                </a:solidFill>
                <a:latin typeface="Palatino Linotype" panose="02040502050505030304" pitchFamily="18" charset="0"/>
                <a:ea typeface="Calibri"/>
                <a:cs typeface="Calibri"/>
                <a:sym typeface="Calibri"/>
              </a:rPr>
              <a:t> 6 stocks;</a:t>
            </a:r>
            <a:r>
              <a:rPr lang="en-US" sz="2000" dirty="0">
                <a:latin typeface="Palatino Linotype" panose="02040502050505030304" pitchFamily="18" charset="0"/>
                <a:ea typeface="Calibri"/>
              </a:rPr>
              <a:t> </a:t>
            </a:r>
            <a:r>
              <a:rPr lang="en-US" sz="2000" b="0" i="0" u="none" strike="noStrike" cap="none" dirty="0">
                <a:solidFill>
                  <a:schemeClr val="dk1"/>
                </a:solidFill>
                <a:latin typeface="Palatino Linotype" panose="02040502050505030304" pitchFamily="18" charset="0"/>
                <a:ea typeface="Calibri"/>
                <a:cs typeface="Calibri"/>
                <a:sym typeface="Calibri"/>
              </a:rPr>
              <a:t>Fortune 500 companies</a:t>
            </a:r>
            <a:r>
              <a:rPr lang="en-US" sz="2000" dirty="0">
                <a:latin typeface="Palatino Linotype" panose="02040502050505030304" pitchFamily="18" charset="0"/>
                <a:ea typeface="Calibri"/>
              </a:rPr>
              <a:t>; must </a:t>
            </a:r>
            <a:r>
              <a:rPr lang="en-US" sz="2000" dirty="0">
                <a:solidFill>
                  <a:schemeClr val="dk1"/>
                </a:solidFill>
                <a:latin typeface="Palatino Linotype" panose="02040502050505030304" pitchFamily="18" charset="0"/>
                <a:ea typeface="Calibri"/>
                <a:cs typeface="Calibri"/>
                <a:sym typeface="Calibri"/>
              </a:rPr>
              <a:t>t</a:t>
            </a:r>
            <a:r>
              <a:rPr lang="en-US" sz="2000" b="0" i="0" u="none" strike="noStrike" cap="none" dirty="0">
                <a:solidFill>
                  <a:schemeClr val="dk1"/>
                </a:solidFill>
                <a:latin typeface="Palatino Linotype" panose="02040502050505030304" pitchFamily="18" charset="0"/>
                <a:ea typeface="Calibri"/>
                <a:cs typeface="Calibri"/>
                <a:sym typeface="Calibri"/>
              </a:rPr>
              <a:t>rade on NASDAQ or NYSE</a:t>
            </a:r>
            <a:endParaRPr sz="2000" b="0" i="0" u="none" strike="noStrike" cap="none" dirty="0">
              <a:solidFill>
                <a:srgbClr val="000000"/>
              </a:solidFill>
              <a:latin typeface="Palatino Linotype" panose="02040502050505030304" pitchFamily="18" charset="0"/>
              <a:ea typeface="Calibri"/>
              <a:cs typeface="Calibri"/>
              <a:sym typeface="Calibri"/>
            </a:endParaRPr>
          </a:p>
          <a:p>
            <a:pPr marL="342900" marR="0" lvl="0" indent="-342900" algn="just" rtl="0">
              <a:lnSpc>
                <a:spcPct val="90000"/>
              </a:lnSpc>
              <a:spcBef>
                <a:spcPts val="370"/>
              </a:spcBef>
              <a:spcAft>
                <a:spcPts val="0"/>
              </a:spcAft>
              <a:buClr>
                <a:schemeClr val="dk1"/>
              </a:buClr>
              <a:buSzPts val="1850"/>
              <a:buFont typeface="Arial"/>
              <a:buChar char="•"/>
            </a:pPr>
            <a:r>
              <a:rPr lang="en-US" sz="2000" b="0" i="0" u="none" strike="noStrike" cap="none" dirty="0">
                <a:solidFill>
                  <a:schemeClr val="dk1"/>
                </a:solidFill>
                <a:latin typeface="Palatino Linotype" panose="02040502050505030304" pitchFamily="18" charset="0"/>
                <a:ea typeface="Calibri"/>
                <a:cs typeface="Calibri"/>
                <a:sym typeface="Calibri"/>
              </a:rPr>
              <a:t>Competition is based on the class portfolio’s</a:t>
            </a:r>
            <a:r>
              <a:rPr lang="en-US" sz="2000" dirty="0">
                <a:solidFill>
                  <a:schemeClr val="dk1"/>
                </a:solidFill>
                <a:latin typeface="Palatino Linotype" panose="02040502050505030304" pitchFamily="18" charset="0"/>
                <a:ea typeface="Calibri"/>
                <a:cs typeface="Calibri"/>
                <a:sym typeface="Calibri"/>
              </a:rPr>
              <a:t> overall</a:t>
            </a:r>
            <a:r>
              <a:rPr lang="en-US" sz="2000" b="0" i="0" u="none" strike="noStrike" cap="none" dirty="0">
                <a:solidFill>
                  <a:schemeClr val="dk1"/>
                </a:solidFill>
                <a:latin typeface="Palatino Linotype" panose="02040502050505030304" pitchFamily="18" charset="0"/>
                <a:ea typeface="Calibri"/>
                <a:cs typeface="Calibri"/>
                <a:sym typeface="Calibri"/>
              </a:rPr>
              <a:t> performance.</a:t>
            </a:r>
            <a:endParaRPr sz="2000" dirty="0">
              <a:latin typeface="Palatino Linotype" panose="02040502050505030304" pitchFamily="18" charset="0"/>
            </a:endParaRPr>
          </a:p>
          <a:p>
            <a:pPr marL="342900" marR="0" lvl="0" indent="-342900" algn="just" rtl="0">
              <a:lnSpc>
                <a:spcPct val="90000"/>
              </a:lnSpc>
              <a:spcBef>
                <a:spcPts val="370"/>
              </a:spcBef>
              <a:spcAft>
                <a:spcPts val="0"/>
              </a:spcAft>
              <a:buClr>
                <a:schemeClr val="dk1"/>
              </a:buClr>
              <a:buSzPts val="1850"/>
              <a:buFont typeface="Arial"/>
              <a:buChar char="•"/>
            </a:pPr>
            <a:r>
              <a:rPr lang="en-US" sz="2000" b="0" i="0" u="none" strike="noStrike" cap="none" dirty="0">
                <a:solidFill>
                  <a:schemeClr val="dk1"/>
                </a:solidFill>
                <a:latin typeface="Palatino Linotype" panose="02040502050505030304" pitchFamily="18" charset="0"/>
                <a:ea typeface="Calibri"/>
                <a:cs typeface="Calibri"/>
                <a:sym typeface="Calibri"/>
              </a:rPr>
              <a:t>The class will choose stocks in </a:t>
            </a:r>
            <a:r>
              <a:rPr lang="en-US" sz="2000" i="0" strike="noStrike" cap="none" dirty="0">
                <a:solidFill>
                  <a:schemeClr val="dk1"/>
                </a:solidFill>
                <a:latin typeface="Palatino Linotype" panose="02040502050505030304" pitchFamily="18" charset="0"/>
                <a:ea typeface="Calibri"/>
                <a:cs typeface="Calibri"/>
                <a:sym typeface="Calibri"/>
              </a:rPr>
              <a:t>November </a:t>
            </a:r>
            <a:r>
              <a:rPr lang="en-US" sz="2000" dirty="0">
                <a:solidFill>
                  <a:schemeClr val="dk1"/>
                </a:solidFill>
                <a:latin typeface="Palatino Linotype" panose="02040502050505030304" pitchFamily="18" charset="0"/>
                <a:ea typeface="Calibri"/>
                <a:cs typeface="Calibri"/>
                <a:sym typeface="Calibri"/>
              </a:rPr>
              <a:t>– and the contest ends in </a:t>
            </a:r>
            <a:r>
              <a:rPr lang="en-US" sz="2000" i="0" strike="noStrike" cap="none" dirty="0">
                <a:solidFill>
                  <a:schemeClr val="dk1"/>
                </a:solidFill>
                <a:latin typeface="Palatino Linotype" panose="02040502050505030304" pitchFamily="18" charset="0"/>
                <a:ea typeface="Calibri"/>
                <a:cs typeface="Calibri"/>
                <a:sym typeface="Calibri"/>
              </a:rPr>
              <a:t>April</a:t>
            </a:r>
            <a:endParaRPr lang="en-US" sz="2000" dirty="0">
              <a:solidFill>
                <a:schemeClr val="dk1"/>
              </a:solidFill>
              <a:latin typeface="Palatino Linotype" panose="02040502050505030304" pitchFamily="18" charset="0"/>
              <a:ea typeface="Calibri"/>
              <a:cs typeface="Calibri"/>
              <a:sym typeface="Calibri"/>
            </a:endParaRPr>
          </a:p>
          <a:p>
            <a:pPr marL="342900" marR="0" lvl="0" indent="-342900" algn="just" rtl="0">
              <a:lnSpc>
                <a:spcPct val="90000"/>
              </a:lnSpc>
              <a:spcBef>
                <a:spcPts val="370"/>
              </a:spcBef>
              <a:spcAft>
                <a:spcPts val="0"/>
              </a:spcAft>
              <a:buClr>
                <a:schemeClr val="dk1"/>
              </a:buClr>
              <a:buSzPts val="1850"/>
              <a:buFont typeface="Arial"/>
              <a:buChar char="•"/>
            </a:pPr>
            <a:r>
              <a:rPr lang="en-US" sz="2000" b="1" i="0" u="sng" strike="noStrike" cap="none" dirty="0">
                <a:solidFill>
                  <a:srgbClr val="7030A0"/>
                </a:solidFill>
                <a:latin typeface="Palatino Linotype" panose="02040502050505030304" pitchFamily="18" charset="0"/>
                <a:ea typeface="Calibri"/>
                <a:cs typeface="Calibri"/>
                <a:sym typeface="Calibri"/>
              </a:rPr>
              <a:t>Portfolio Start Date: Friday, November 17</a:t>
            </a:r>
            <a:r>
              <a:rPr lang="en-US" sz="2000" b="1" u="sng" dirty="0">
                <a:solidFill>
                  <a:srgbClr val="7030A0"/>
                </a:solidFill>
                <a:latin typeface="Palatino Linotype" panose="02040502050505030304" pitchFamily="18" charset="0"/>
                <a:ea typeface="Calibri"/>
                <a:cs typeface="Calibri"/>
                <a:sym typeface="Calibri"/>
              </a:rPr>
              <a:t>, 2023 </a:t>
            </a:r>
            <a:r>
              <a:rPr lang="en-US" sz="2000" b="1" i="0" u="sng" strike="noStrike" cap="none" dirty="0">
                <a:solidFill>
                  <a:srgbClr val="7030A0"/>
                </a:solidFill>
                <a:latin typeface="Palatino Linotype" panose="02040502050505030304" pitchFamily="18" charset="0"/>
                <a:ea typeface="Calibri"/>
                <a:cs typeface="Calibri"/>
                <a:sym typeface="Calibri"/>
              </a:rPr>
              <a:t> </a:t>
            </a:r>
            <a:endParaRPr sz="2000" dirty="0">
              <a:latin typeface="Palatino Linotype" panose="02040502050505030304" pitchFamily="18" charset="0"/>
            </a:endParaRPr>
          </a:p>
          <a:p>
            <a:pPr marL="342900" marR="0" lvl="0" indent="-342900" algn="just" rtl="0">
              <a:lnSpc>
                <a:spcPct val="90000"/>
              </a:lnSpc>
              <a:spcBef>
                <a:spcPts val="370"/>
              </a:spcBef>
              <a:spcAft>
                <a:spcPts val="0"/>
              </a:spcAft>
              <a:buClr>
                <a:schemeClr val="dk1"/>
              </a:buClr>
              <a:buSzPts val="1850"/>
              <a:buFont typeface="Arial"/>
              <a:buChar char="•"/>
            </a:pPr>
            <a:r>
              <a:rPr lang="en-US" sz="2000" b="0" i="0" u="none" strike="noStrike" cap="none" dirty="0">
                <a:solidFill>
                  <a:schemeClr val="dk1"/>
                </a:solidFill>
                <a:latin typeface="Palatino Linotype" panose="02040502050505030304" pitchFamily="18" charset="0"/>
                <a:ea typeface="Calibri"/>
                <a:cs typeface="Calibri"/>
                <a:sym typeface="Calibri"/>
              </a:rPr>
              <a:t>At the end of the year your total portfolio will go to St. Constance:</a:t>
            </a:r>
            <a:endParaRPr sz="2000" dirty="0">
              <a:latin typeface="Palatino Linotype" panose="02040502050505030304" pitchFamily="18" charset="0"/>
            </a:endParaRPr>
          </a:p>
          <a:p>
            <a:pPr marL="0" marR="0" lvl="0" indent="0" algn="just" rtl="0">
              <a:lnSpc>
                <a:spcPct val="90000"/>
              </a:lnSpc>
              <a:spcBef>
                <a:spcPts val="370"/>
              </a:spcBef>
              <a:spcAft>
                <a:spcPts val="0"/>
              </a:spcAft>
              <a:buNone/>
            </a:pPr>
            <a:r>
              <a:rPr lang="en-US" sz="2000" b="0" i="0" u="none" strike="noStrike" cap="none" dirty="0">
                <a:solidFill>
                  <a:schemeClr val="dk1"/>
                </a:solidFill>
                <a:latin typeface="Palatino Linotype" panose="02040502050505030304" pitchFamily="18" charset="0"/>
                <a:ea typeface="Calibri"/>
                <a:cs typeface="Calibri"/>
                <a:sym typeface="Calibri"/>
              </a:rPr>
              <a:t>	2% management fee of ending portfolio value for each student;</a:t>
            </a:r>
            <a:endParaRPr sz="2000" dirty="0">
              <a:latin typeface="Palatino Linotype" panose="02040502050505030304" pitchFamily="18" charset="0"/>
            </a:endParaRPr>
          </a:p>
          <a:p>
            <a:pPr marL="0" marR="0" lvl="0" indent="0" algn="just" rtl="0">
              <a:lnSpc>
                <a:spcPct val="90000"/>
              </a:lnSpc>
              <a:spcBef>
                <a:spcPts val="370"/>
              </a:spcBef>
              <a:spcAft>
                <a:spcPts val="0"/>
              </a:spcAft>
              <a:buNone/>
            </a:pPr>
            <a:r>
              <a:rPr lang="en-US" sz="2000" b="0" i="0" u="none" strike="noStrike" cap="none" dirty="0">
                <a:solidFill>
                  <a:schemeClr val="dk1"/>
                </a:solidFill>
                <a:latin typeface="Palatino Linotype" panose="02040502050505030304" pitchFamily="18" charset="0"/>
                <a:ea typeface="Calibri"/>
                <a:cs typeface="Calibri"/>
                <a:sym typeface="Calibri"/>
              </a:rPr>
              <a:t>	+ Individual winner prize (To Be Determined)</a:t>
            </a:r>
            <a:endParaRPr sz="2000" dirty="0">
              <a:latin typeface="Palatino Linotype" panose="02040502050505030304" pitchFamily="18" charset="0"/>
            </a:endParaRPr>
          </a:p>
          <a:p>
            <a:pPr marL="0" marR="0" lvl="0" indent="0" algn="just" rtl="0">
              <a:lnSpc>
                <a:spcPct val="90000"/>
              </a:lnSpc>
              <a:spcBef>
                <a:spcPts val="370"/>
              </a:spcBef>
              <a:spcAft>
                <a:spcPts val="0"/>
              </a:spcAft>
              <a:buNone/>
            </a:pPr>
            <a:r>
              <a:rPr lang="en-US" sz="2000" b="0" i="0" u="none" strike="noStrike" cap="none" dirty="0">
                <a:solidFill>
                  <a:schemeClr val="dk1"/>
                </a:solidFill>
                <a:latin typeface="Palatino Linotype" panose="02040502050505030304" pitchFamily="18" charset="0"/>
                <a:ea typeface="Calibri"/>
                <a:cs typeface="Calibri"/>
                <a:sym typeface="Calibri"/>
              </a:rPr>
              <a:t>	+ Any transportation costs for Big Shoulders Field Trip Downtown</a:t>
            </a:r>
            <a:endParaRPr sz="2000" dirty="0">
              <a:latin typeface="Palatino Linotype" panose="02040502050505030304" pitchFamily="18" charset="0"/>
            </a:endParaRPr>
          </a:p>
          <a:p>
            <a:pPr marL="0" marR="0" lvl="0" indent="0" algn="just" rtl="0">
              <a:lnSpc>
                <a:spcPct val="90000"/>
              </a:lnSpc>
              <a:spcBef>
                <a:spcPts val="370"/>
              </a:spcBef>
              <a:spcAft>
                <a:spcPts val="0"/>
              </a:spcAft>
              <a:buNone/>
            </a:pPr>
            <a:r>
              <a:rPr lang="en-US" sz="2000" b="0" i="0" u="none" strike="noStrike" cap="none" dirty="0">
                <a:solidFill>
                  <a:schemeClr val="dk1"/>
                </a:solidFill>
                <a:latin typeface="Palatino Linotype" panose="02040502050505030304" pitchFamily="18" charset="0"/>
                <a:ea typeface="Calibri"/>
                <a:cs typeface="Calibri"/>
                <a:sym typeface="Calibri"/>
              </a:rPr>
              <a:t>	Everything left over will be the 8</a:t>
            </a:r>
            <a:r>
              <a:rPr lang="en-US" sz="2000" b="0" i="0" u="none" strike="noStrike" cap="none" baseline="30000" dirty="0">
                <a:solidFill>
                  <a:schemeClr val="dk1"/>
                </a:solidFill>
                <a:latin typeface="Palatino Linotype" panose="02040502050505030304" pitchFamily="18" charset="0"/>
                <a:ea typeface="Calibri"/>
                <a:cs typeface="Calibri"/>
                <a:sym typeface="Calibri"/>
              </a:rPr>
              <a:t>th</a:t>
            </a:r>
            <a:r>
              <a:rPr lang="en-US" sz="2000" b="0" i="0" u="none" strike="noStrike" cap="none" dirty="0">
                <a:solidFill>
                  <a:schemeClr val="dk1"/>
                </a:solidFill>
                <a:latin typeface="Palatino Linotype" panose="02040502050505030304" pitchFamily="18" charset="0"/>
                <a:ea typeface="Calibri"/>
                <a:cs typeface="Calibri"/>
                <a:sym typeface="Calibri"/>
              </a:rPr>
              <a:t> grade class gift to the SC</a:t>
            </a:r>
            <a:endParaRPr sz="2000" dirty="0">
              <a:latin typeface="Palatino Linotype" panose="02040502050505030304" pitchFamily="18" charset="0"/>
            </a:endParaRPr>
          </a:p>
          <a:p>
            <a:pPr marL="342900" marR="0" lvl="0" indent="-342900" algn="just" rtl="0">
              <a:lnSpc>
                <a:spcPct val="90000"/>
              </a:lnSpc>
              <a:spcBef>
                <a:spcPts val="370"/>
              </a:spcBef>
              <a:spcAft>
                <a:spcPts val="0"/>
              </a:spcAft>
              <a:buClr>
                <a:schemeClr val="dk1"/>
              </a:buClr>
              <a:buSzPts val="1850"/>
              <a:buFont typeface="Arial"/>
              <a:buChar char="•"/>
            </a:pPr>
            <a:r>
              <a:rPr lang="en-US" sz="2000" b="1" i="0" u="none" strike="noStrike" cap="none" dirty="0">
                <a:solidFill>
                  <a:schemeClr val="dk1"/>
                </a:solidFill>
                <a:latin typeface="Palatino Linotype" panose="02040502050505030304" pitchFamily="18" charset="0"/>
                <a:ea typeface="Calibri"/>
                <a:cs typeface="Calibri"/>
                <a:sym typeface="Calibri"/>
              </a:rPr>
              <a:t>Additional Prizes given to top 3 schools of:</a:t>
            </a:r>
            <a:endParaRPr sz="2000" dirty="0">
              <a:latin typeface="Palatino Linotype" panose="02040502050505030304" pitchFamily="18" charset="0"/>
            </a:endParaRPr>
          </a:p>
          <a:p>
            <a:pPr marL="0" marR="0" lvl="0" indent="0" algn="just" rtl="0">
              <a:lnSpc>
                <a:spcPct val="90000"/>
              </a:lnSpc>
              <a:spcBef>
                <a:spcPts val="370"/>
              </a:spcBef>
              <a:spcAft>
                <a:spcPts val="0"/>
              </a:spcAft>
              <a:buNone/>
            </a:pPr>
            <a:r>
              <a:rPr lang="en-US" sz="2000" b="0" i="0" u="none" strike="noStrike" cap="none" dirty="0">
                <a:solidFill>
                  <a:schemeClr val="dk1"/>
                </a:solidFill>
                <a:latin typeface="Palatino Linotype" panose="02040502050505030304" pitchFamily="18" charset="0"/>
                <a:ea typeface="Calibri"/>
                <a:cs typeface="Calibri"/>
                <a:sym typeface="Calibri"/>
              </a:rPr>
              <a:t>	1</a:t>
            </a:r>
            <a:r>
              <a:rPr lang="en-US" sz="2000" b="0" i="0" u="none" strike="noStrike" cap="none" baseline="30000" dirty="0">
                <a:solidFill>
                  <a:schemeClr val="dk1"/>
                </a:solidFill>
                <a:latin typeface="Palatino Linotype" panose="02040502050505030304" pitchFamily="18" charset="0"/>
                <a:ea typeface="Calibri"/>
                <a:cs typeface="Calibri"/>
                <a:sym typeface="Calibri"/>
              </a:rPr>
              <a:t>st</a:t>
            </a:r>
            <a:r>
              <a:rPr lang="en-US" sz="2000" b="0" i="0" u="none" strike="noStrike" cap="none" dirty="0">
                <a:solidFill>
                  <a:schemeClr val="dk1"/>
                </a:solidFill>
                <a:latin typeface="Palatino Linotype" panose="02040502050505030304" pitchFamily="18" charset="0"/>
                <a:ea typeface="Calibri"/>
                <a:cs typeface="Calibri"/>
                <a:sym typeface="Calibri"/>
              </a:rPr>
              <a:t> </a:t>
            </a:r>
            <a:r>
              <a:rPr lang="en-US" sz="2000" dirty="0">
                <a:solidFill>
                  <a:schemeClr val="dk1"/>
                </a:solidFill>
                <a:latin typeface="Palatino Linotype" panose="02040502050505030304" pitchFamily="18" charset="0"/>
                <a:ea typeface="Calibri"/>
                <a:cs typeface="Calibri"/>
                <a:sym typeface="Calibri"/>
              </a:rPr>
              <a:t>Place: </a:t>
            </a:r>
            <a:r>
              <a:rPr lang="en-US" sz="2000" b="0" i="0" u="none" strike="noStrike" cap="none" dirty="0">
                <a:solidFill>
                  <a:schemeClr val="dk1"/>
                </a:solidFill>
                <a:latin typeface="Palatino Linotype" panose="02040502050505030304" pitchFamily="18" charset="0"/>
                <a:ea typeface="Calibri"/>
                <a:cs typeface="Calibri"/>
                <a:sym typeface="Calibri"/>
              </a:rPr>
              <a:t>$1,000 bonus</a:t>
            </a:r>
            <a:endParaRPr sz="2000" dirty="0">
              <a:latin typeface="Palatino Linotype" panose="02040502050505030304" pitchFamily="18" charset="0"/>
            </a:endParaRPr>
          </a:p>
          <a:p>
            <a:pPr marL="0" marR="0" lvl="0" indent="0" algn="just" rtl="0">
              <a:lnSpc>
                <a:spcPct val="90000"/>
              </a:lnSpc>
              <a:spcBef>
                <a:spcPts val="370"/>
              </a:spcBef>
              <a:spcAft>
                <a:spcPts val="0"/>
              </a:spcAft>
              <a:buNone/>
            </a:pPr>
            <a:r>
              <a:rPr lang="en-US" sz="2000" b="0" i="0" u="none" strike="noStrike" cap="none" dirty="0">
                <a:solidFill>
                  <a:schemeClr val="dk1"/>
                </a:solidFill>
                <a:latin typeface="Palatino Linotype" panose="02040502050505030304" pitchFamily="18" charset="0"/>
                <a:ea typeface="Calibri"/>
                <a:cs typeface="Calibri"/>
                <a:sym typeface="Calibri"/>
              </a:rPr>
              <a:t>	2</a:t>
            </a:r>
            <a:r>
              <a:rPr lang="en-US" sz="2000" b="0" i="0" u="none" strike="noStrike" cap="none" baseline="30000" dirty="0">
                <a:solidFill>
                  <a:schemeClr val="dk1"/>
                </a:solidFill>
                <a:latin typeface="Palatino Linotype" panose="02040502050505030304" pitchFamily="18" charset="0"/>
                <a:ea typeface="Calibri"/>
                <a:cs typeface="Calibri"/>
                <a:sym typeface="Calibri"/>
              </a:rPr>
              <a:t>nd</a:t>
            </a:r>
            <a:r>
              <a:rPr lang="en-US" sz="2000" b="0" i="0" u="none" strike="noStrike" cap="none" dirty="0">
                <a:solidFill>
                  <a:schemeClr val="dk1"/>
                </a:solidFill>
                <a:latin typeface="Palatino Linotype" panose="02040502050505030304" pitchFamily="18" charset="0"/>
                <a:ea typeface="Calibri"/>
                <a:cs typeface="Calibri"/>
                <a:sym typeface="Calibri"/>
              </a:rPr>
              <a:t> Place:  $500 bonus</a:t>
            </a:r>
            <a:endParaRPr sz="2000" dirty="0">
              <a:latin typeface="Palatino Linotype" panose="02040502050505030304" pitchFamily="18" charset="0"/>
            </a:endParaRPr>
          </a:p>
          <a:p>
            <a:pPr marL="0" marR="0" lvl="0" indent="0" algn="just" rtl="0">
              <a:lnSpc>
                <a:spcPct val="90000"/>
              </a:lnSpc>
              <a:spcBef>
                <a:spcPts val="370"/>
              </a:spcBef>
              <a:spcAft>
                <a:spcPts val="0"/>
              </a:spcAft>
              <a:buNone/>
            </a:pPr>
            <a:r>
              <a:rPr lang="en-US" sz="2000" b="0" i="0" u="none" strike="noStrike" cap="none" dirty="0">
                <a:solidFill>
                  <a:schemeClr val="dk1"/>
                </a:solidFill>
                <a:latin typeface="Palatino Linotype" panose="02040502050505030304" pitchFamily="18" charset="0"/>
                <a:ea typeface="Calibri"/>
                <a:cs typeface="Calibri"/>
                <a:sym typeface="Calibri"/>
              </a:rPr>
              <a:t>	3</a:t>
            </a:r>
            <a:r>
              <a:rPr lang="en-US" sz="2000" b="0" i="0" u="none" strike="noStrike" cap="none" baseline="30000" dirty="0">
                <a:solidFill>
                  <a:schemeClr val="dk1"/>
                </a:solidFill>
                <a:latin typeface="Palatino Linotype" panose="02040502050505030304" pitchFamily="18" charset="0"/>
                <a:ea typeface="Calibri"/>
                <a:cs typeface="Calibri"/>
                <a:sym typeface="Calibri"/>
              </a:rPr>
              <a:t>r</a:t>
            </a:r>
            <a:r>
              <a:rPr lang="en-US" sz="2000" baseline="30000" dirty="0">
                <a:solidFill>
                  <a:schemeClr val="dk1"/>
                </a:solidFill>
                <a:latin typeface="Palatino Linotype" panose="02040502050505030304" pitchFamily="18" charset="0"/>
                <a:ea typeface="Calibri"/>
                <a:cs typeface="Calibri"/>
                <a:sym typeface="Calibri"/>
              </a:rPr>
              <a:t>d </a:t>
            </a:r>
            <a:r>
              <a:rPr lang="en-US" sz="2000" b="0" i="0" u="none" strike="noStrike" cap="none" dirty="0">
                <a:solidFill>
                  <a:schemeClr val="dk1"/>
                </a:solidFill>
                <a:latin typeface="Palatino Linotype" panose="02040502050505030304" pitchFamily="18" charset="0"/>
                <a:ea typeface="Calibri"/>
                <a:cs typeface="Calibri"/>
                <a:sym typeface="Calibri"/>
              </a:rPr>
              <a:t>Place: $250 bonus</a:t>
            </a:r>
            <a:endParaRPr sz="2000" dirty="0">
              <a:latin typeface="Palatino Linotype" panose="02040502050505030304" pitchFamily="18" charset="0"/>
            </a:endParaRPr>
          </a:p>
          <a:p>
            <a:pPr marL="342900" marR="0" lvl="0" indent="-225425" algn="just" rtl="0">
              <a:lnSpc>
                <a:spcPct val="90000"/>
              </a:lnSpc>
              <a:spcBef>
                <a:spcPts val="370"/>
              </a:spcBef>
              <a:spcAft>
                <a:spcPts val="0"/>
              </a:spcAft>
              <a:buClr>
                <a:schemeClr val="dk1"/>
              </a:buClr>
              <a:buSzPts val="1850"/>
              <a:buFont typeface="Arial"/>
              <a:buNone/>
            </a:pPr>
            <a:endParaRPr sz="2000" b="0" i="0" u="none" strike="noStrike" cap="none" dirty="0">
              <a:solidFill>
                <a:srgbClr val="000000"/>
              </a:solidFill>
              <a:latin typeface="Palatino Linotype" panose="02040502050505030304" pitchFamily="18" charset="0"/>
              <a:ea typeface="Calibri"/>
              <a:cs typeface="Calibri"/>
              <a:sym typeface="Calibri"/>
            </a:endParaRPr>
          </a:p>
          <a:p>
            <a:pPr marL="1371600" marR="0" lvl="3" indent="0" algn="just" rtl="0">
              <a:lnSpc>
                <a:spcPct val="90000"/>
              </a:lnSpc>
              <a:spcBef>
                <a:spcPts val="370"/>
              </a:spcBef>
              <a:spcAft>
                <a:spcPts val="0"/>
              </a:spcAft>
              <a:buClr>
                <a:srgbClr val="888888"/>
              </a:buClr>
              <a:buSzPts val="1850"/>
              <a:buFont typeface="Arial"/>
              <a:buNone/>
            </a:pPr>
            <a:endParaRPr sz="2000" b="0" i="0" u="none" strike="noStrike" cap="none" dirty="0">
              <a:solidFill>
                <a:srgbClr val="888888"/>
              </a:solidFill>
              <a:latin typeface="Palatino Linotype" panose="02040502050505030304" pitchFamily="18" charset="0"/>
              <a:ea typeface="Calibri"/>
              <a:cs typeface="Calibri"/>
              <a:sym typeface="Calibri"/>
            </a:endParaRPr>
          </a:p>
          <a:p>
            <a:pPr marL="457200" marR="0" lvl="1" indent="0" algn="just" rtl="0">
              <a:lnSpc>
                <a:spcPct val="90000"/>
              </a:lnSpc>
              <a:spcBef>
                <a:spcPts val="296"/>
              </a:spcBef>
              <a:spcAft>
                <a:spcPts val="0"/>
              </a:spcAft>
              <a:buClr>
                <a:srgbClr val="888888"/>
              </a:buClr>
              <a:buSzPts val="1480"/>
              <a:buFont typeface="Arial"/>
              <a:buNone/>
            </a:pPr>
            <a:endParaRPr sz="2000" b="0" i="0" u="none" strike="noStrike" cap="none" dirty="0">
              <a:solidFill>
                <a:srgbClr val="888888"/>
              </a:solidFill>
              <a:latin typeface="Palatino Linotype" panose="02040502050505030304" pitchFamily="18" charset="0"/>
              <a:ea typeface="Garamond"/>
              <a:cs typeface="Garamond"/>
              <a:sym typeface="Garamond"/>
            </a:endParaRPr>
          </a:p>
          <a:p>
            <a:pPr marL="0" marR="0" lvl="0" indent="0" algn="just" rtl="0">
              <a:lnSpc>
                <a:spcPct val="90000"/>
              </a:lnSpc>
              <a:spcBef>
                <a:spcPts val="370"/>
              </a:spcBef>
              <a:spcAft>
                <a:spcPts val="0"/>
              </a:spcAft>
              <a:buClr>
                <a:srgbClr val="888888"/>
              </a:buClr>
              <a:buSzPts val="1850"/>
              <a:buFont typeface="Arial"/>
              <a:buNone/>
            </a:pPr>
            <a:endParaRPr sz="2000" b="0" i="0" u="none" strike="noStrike" cap="none" dirty="0">
              <a:solidFill>
                <a:srgbClr val="888888"/>
              </a:solidFill>
              <a:latin typeface="Palatino Linotype" panose="02040502050505030304" pitchFamily="18" charset="0"/>
              <a:ea typeface="Garamond"/>
              <a:cs typeface="Garamond"/>
              <a:sym typeface="Garamond"/>
            </a:endParaRPr>
          </a:p>
        </p:txBody>
      </p:sp>
      <p:sp>
        <p:nvSpPr>
          <p:cNvPr id="503" name="Google Shape;50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lvl="0" indent="0" algn="r" rtl="0">
              <a:lnSpc>
                <a:spcPct val="100000"/>
              </a:lnSpc>
              <a:spcBef>
                <a:spcPts val="0"/>
              </a:spcBef>
              <a:spcAft>
                <a:spcPts val="0"/>
              </a:spcAft>
              <a:buSzPts val="1200"/>
              <a:buNone/>
            </a:pPr>
            <a:fld id="{00000000-1234-1234-1234-123412341234}" type="slidenum">
              <a:rPr lang="en-US" smtClean="0"/>
              <a:pPr/>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cxnSp>
        <p:nvCxnSpPr>
          <p:cNvPr id="331" name="Google Shape;331;p7"/>
          <p:cNvCxnSpPr/>
          <p:nvPr/>
        </p:nvCxnSpPr>
        <p:spPr>
          <a:xfrm>
            <a:off x="210705" y="6264088"/>
            <a:ext cx="8725477" cy="0"/>
          </a:xfrm>
          <a:prstGeom prst="straightConnector1">
            <a:avLst/>
          </a:prstGeom>
          <a:noFill/>
          <a:ln w="25400" cap="flat" cmpd="sng">
            <a:solidFill>
              <a:srgbClr val="323D5E"/>
            </a:solidFill>
            <a:prstDash val="solid"/>
            <a:round/>
            <a:headEnd type="none" w="sm" len="sm"/>
            <a:tailEnd type="none" w="sm" len="sm"/>
          </a:ln>
        </p:spPr>
      </p:cxnSp>
      <p:pic>
        <p:nvPicPr>
          <p:cNvPr id="333" name="Google Shape;333;p7" descr="C:\Users\jguzman\Desktop\bsf_logo_new_485.jpg"/>
          <p:cNvPicPr preferRelativeResize="0"/>
          <p:nvPr/>
        </p:nvPicPr>
        <p:blipFill rotWithShape="1">
          <a:blip r:embed="rId3">
            <a:alphaModFix/>
          </a:blip>
          <a:srcRect/>
          <a:stretch/>
        </p:blipFill>
        <p:spPr>
          <a:xfrm>
            <a:off x="76200" y="5867400"/>
            <a:ext cx="1371600" cy="783771"/>
          </a:xfrm>
          <a:prstGeom prst="rect">
            <a:avLst/>
          </a:prstGeom>
          <a:noFill/>
          <a:ln>
            <a:noFill/>
          </a:ln>
        </p:spPr>
      </p:pic>
      <p:sp>
        <p:nvSpPr>
          <p:cNvPr id="334" name="Google Shape;334;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lnSpc>
                <a:spcPct val="100000"/>
              </a:lnSpc>
              <a:spcBef>
                <a:spcPts val="0"/>
              </a:spcBef>
              <a:spcAft>
                <a:spcPts val="0"/>
              </a:spcAft>
              <a:buSzPts val="1200"/>
              <a:buNone/>
            </a:pPr>
            <a:fld id="{00000000-1234-1234-1234-123412341234}" type="slidenum">
              <a:rPr lang="en-US" smtClean="0"/>
              <a:pPr marL="0" lvl="0" indent="0" algn="r" rtl="0">
                <a:lnSpc>
                  <a:spcPct val="100000"/>
                </a:lnSpc>
                <a:spcBef>
                  <a:spcPts val="0"/>
                </a:spcBef>
                <a:spcAft>
                  <a:spcPts val="0"/>
                </a:spcAft>
                <a:buSzPts val="1200"/>
                <a:buNone/>
              </a:pPr>
              <a:t>4</a:t>
            </a:fld>
            <a:endParaRPr/>
          </a:p>
        </p:txBody>
      </p:sp>
      <p:pic>
        <p:nvPicPr>
          <p:cNvPr id="6" name="Picture 5">
            <a:extLst>
              <a:ext uri="{FF2B5EF4-FFF2-40B4-BE49-F238E27FC236}">
                <a16:creationId xmlns:a16="http://schemas.microsoft.com/office/drawing/2014/main" id="{8E14A4FC-EE2E-47AF-A81E-BABA436C1E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906" t="30" r="-906" b="16344"/>
          <a:stretch/>
        </p:blipFill>
        <p:spPr>
          <a:xfrm>
            <a:off x="182493" y="361506"/>
            <a:ext cx="8908344" cy="4946354"/>
          </a:xfrm>
          <a:prstGeom prst="rect">
            <a:avLst/>
          </a:prstGeom>
        </p:spPr>
      </p:pic>
    </p:spTree>
    <p:extLst>
      <p:ext uri="{BB962C8B-B14F-4D97-AF65-F5344CB8AC3E}">
        <p14:creationId xmlns:p14="http://schemas.microsoft.com/office/powerpoint/2010/main" val="3636281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30" name="Google Shape;330;p7"/>
          <p:cNvSpPr txBox="1"/>
          <p:nvPr/>
        </p:nvSpPr>
        <p:spPr>
          <a:xfrm>
            <a:off x="0" y="228600"/>
            <a:ext cx="9144000" cy="698412"/>
          </a:xfrm>
          <a:prstGeom prst="rect">
            <a:avLst/>
          </a:prstGeom>
          <a:noFill/>
          <a:ln>
            <a:noFill/>
          </a:ln>
        </p:spPr>
        <p:txBody>
          <a:bodyPr spcFirstLastPara="1" wrap="square" lIns="82050" tIns="41025" rIns="82050" bIns="410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SC Watch List</a:t>
            </a:r>
            <a:r>
              <a:rPr lang="en-US" sz="4000" b="1" dirty="0">
                <a:solidFill>
                  <a:schemeClr val="dk1"/>
                </a:solidFill>
                <a:latin typeface="Calibri"/>
                <a:ea typeface="Calibri"/>
                <a:cs typeface="Calibri"/>
                <a:sym typeface="Calibri"/>
              </a:rPr>
              <a:t>: HW2 Review</a:t>
            </a:r>
            <a:endParaRPr sz="1400" b="0" i="0" u="none" strike="noStrike" cap="none" dirty="0">
              <a:solidFill>
                <a:srgbClr val="000000"/>
              </a:solidFill>
              <a:latin typeface="Arial"/>
              <a:ea typeface="Arial"/>
              <a:cs typeface="Arial"/>
              <a:sym typeface="Arial"/>
            </a:endParaRPr>
          </a:p>
        </p:txBody>
      </p:sp>
      <p:cxnSp>
        <p:nvCxnSpPr>
          <p:cNvPr id="331" name="Google Shape;331;p7"/>
          <p:cNvCxnSpPr/>
          <p:nvPr/>
        </p:nvCxnSpPr>
        <p:spPr>
          <a:xfrm>
            <a:off x="210705" y="6264088"/>
            <a:ext cx="8725477" cy="0"/>
          </a:xfrm>
          <a:prstGeom prst="straightConnector1">
            <a:avLst/>
          </a:prstGeom>
          <a:noFill/>
          <a:ln w="25400" cap="flat" cmpd="sng">
            <a:solidFill>
              <a:srgbClr val="323D5E"/>
            </a:solidFill>
            <a:prstDash val="solid"/>
            <a:round/>
            <a:headEnd type="none" w="sm" len="sm"/>
            <a:tailEnd type="none" w="sm" len="sm"/>
          </a:ln>
        </p:spPr>
      </p:cxnSp>
      <p:pic>
        <p:nvPicPr>
          <p:cNvPr id="333" name="Google Shape;333;p7" descr="C:\Users\jguzman\Desktop\bsf_logo_new_485.jpg"/>
          <p:cNvPicPr preferRelativeResize="0"/>
          <p:nvPr/>
        </p:nvPicPr>
        <p:blipFill rotWithShape="1">
          <a:blip r:embed="rId3">
            <a:alphaModFix/>
          </a:blip>
          <a:srcRect/>
          <a:stretch/>
        </p:blipFill>
        <p:spPr>
          <a:xfrm>
            <a:off x="76200" y="5867400"/>
            <a:ext cx="1371600" cy="783771"/>
          </a:xfrm>
          <a:prstGeom prst="rect">
            <a:avLst/>
          </a:prstGeom>
          <a:noFill/>
          <a:ln>
            <a:noFill/>
          </a:ln>
        </p:spPr>
      </p:pic>
      <p:sp>
        <p:nvSpPr>
          <p:cNvPr id="334" name="Google Shape;334;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lnSpc>
                <a:spcPct val="100000"/>
              </a:lnSpc>
              <a:spcBef>
                <a:spcPts val="0"/>
              </a:spcBef>
              <a:spcAft>
                <a:spcPts val="0"/>
              </a:spcAft>
              <a:buSzPts val="1200"/>
              <a:buNone/>
            </a:pPr>
            <a:fld id="{00000000-1234-1234-1234-123412341234}" type="slidenum">
              <a:rPr lang="en-US" smtClean="0"/>
              <a:pPr marL="0" lvl="0" indent="0" algn="r" rtl="0">
                <a:lnSpc>
                  <a:spcPct val="100000"/>
                </a:lnSpc>
                <a:spcBef>
                  <a:spcPts val="0"/>
                </a:spcBef>
                <a:spcAft>
                  <a:spcPts val="0"/>
                </a:spcAft>
                <a:buSzPts val="1200"/>
                <a:buNone/>
              </a:pPr>
              <a:t>5</a:t>
            </a:fld>
            <a:endParaRPr/>
          </a:p>
        </p:txBody>
      </p:sp>
      <p:pic>
        <p:nvPicPr>
          <p:cNvPr id="5" name="Picture 4">
            <a:extLst>
              <a:ext uri="{FF2B5EF4-FFF2-40B4-BE49-F238E27FC236}">
                <a16:creationId xmlns:a16="http://schemas.microsoft.com/office/drawing/2014/main" id="{0867339A-EF41-184B-01F7-8F1693E8BA2C}"/>
              </a:ext>
            </a:extLst>
          </p:cNvPr>
          <p:cNvPicPr>
            <a:picLocks noChangeAspect="1"/>
          </p:cNvPicPr>
          <p:nvPr/>
        </p:nvPicPr>
        <p:blipFill>
          <a:blip r:embed="rId4"/>
          <a:stretch>
            <a:fillRect/>
          </a:stretch>
        </p:blipFill>
        <p:spPr>
          <a:xfrm>
            <a:off x="76200" y="927012"/>
            <a:ext cx="8993372" cy="4940388"/>
          </a:xfrm>
          <a:prstGeom prst="rect">
            <a:avLst/>
          </a:prstGeom>
        </p:spPr>
      </p:pic>
    </p:spTree>
    <p:extLst>
      <p:ext uri="{BB962C8B-B14F-4D97-AF65-F5344CB8AC3E}">
        <p14:creationId xmlns:p14="http://schemas.microsoft.com/office/powerpoint/2010/main" val="3463096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30" name="Google Shape;330;p7"/>
          <p:cNvSpPr txBox="1"/>
          <p:nvPr/>
        </p:nvSpPr>
        <p:spPr>
          <a:xfrm>
            <a:off x="0" y="228600"/>
            <a:ext cx="9144000" cy="698412"/>
          </a:xfrm>
          <a:prstGeom prst="rect">
            <a:avLst/>
          </a:prstGeom>
          <a:noFill/>
          <a:ln>
            <a:noFill/>
          </a:ln>
        </p:spPr>
        <p:txBody>
          <a:bodyPr spcFirstLastPara="1" wrap="square" lIns="82050" tIns="41025" rIns="82050" bIns="410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Does anyone know what this is?</a:t>
            </a:r>
            <a:endParaRPr sz="1400" b="0" i="0" u="none" strike="noStrike" cap="none" dirty="0">
              <a:solidFill>
                <a:srgbClr val="000000"/>
              </a:solidFill>
              <a:latin typeface="Arial"/>
              <a:ea typeface="Arial"/>
              <a:cs typeface="Arial"/>
              <a:sym typeface="Arial"/>
            </a:endParaRPr>
          </a:p>
        </p:txBody>
      </p:sp>
      <p:cxnSp>
        <p:nvCxnSpPr>
          <p:cNvPr id="331" name="Google Shape;331;p7"/>
          <p:cNvCxnSpPr/>
          <p:nvPr/>
        </p:nvCxnSpPr>
        <p:spPr>
          <a:xfrm>
            <a:off x="210705" y="6264088"/>
            <a:ext cx="8725477" cy="0"/>
          </a:xfrm>
          <a:prstGeom prst="straightConnector1">
            <a:avLst/>
          </a:prstGeom>
          <a:noFill/>
          <a:ln w="25400" cap="flat" cmpd="sng">
            <a:solidFill>
              <a:srgbClr val="323D5E"/>
            </a:solidFill>
            <a:prstDash val="solid"/>
            <a:round/>
            <a:headEnd type="none" w="sm" len="sm"/>
            <a:tailEnd type="none" w="sm" len="sm"/>
          </a:ln>
        </p:spPr>
      </p:cxnSp>
      <p:pic>
        <p:nvPicPr>
          <p:cNvPr id="333" name="Google Shape;333;p7" descr="C:\Users\jguzman\Desktop\bsf_logo_new_485.jpg"/>
          <p:cNvPicPr preferRelativeResize="0"/>
          <p:nvPr/>
        </p:nvPicPr>
        <p:blipFill rotWithShape="1">
          <a:blip r:embed="rId3">
            <a:alphaModFix/>
          </a:blip>
          <a:srcRect/>
          <a:stretch/>
        </p:blipFill>
        <p:spPr>
          <a:xfrm>
            <a:off x="76200" y="5867400"/>
            <a:ext cx="1371600" cy="783771"/>
          </a:xfrm>
          <a:prstGeom prst="rect">
            <a:avLst/>
          </a:prstGeom>
          <a:noFill/>
          <a:ln>
            <a:noFill/>
          </a:ln>
        </p:spPr>
      </p:pic>
      <p:sp>
        <p:nvSpPr>
          <p:cNvPr id="334" name="Google Shape;334;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lnSpc>
                <a:spcPct val="100000"/>
              </a:lnSpc>
              <a:spcBef>
                <a:spcPts val="0"/>
              </a:spcBef>
              <a:spcAft>
                <a:spcPts val="0"/>
              </a:spcAft>
              <a:buSzPts val="1200"/>
              <a:buNone/>
            </a:pPr>
            <a:fld id="{00000000-1234-1234-1234-123412341234}" type="slidenum">
              <a:rPr lang="en-US" smtClean="0"/>
              <a:pPr marL="0" lvl="0" indent="0" algn="r" rtl="0">
                <a:lnSpc>
                  <a:spcPct val="100000"/>
                </a:lnSpc>
                <a:spcBef>
                  <a:spcPts val="0"/>
                </a:spcBef>
                <a:spcAft>
                  <a:spcPts val="0"/>
                </a:spcAft>
                <a:buSzPts val="1200"/>
                <a:buNone/>
              </a:pPr>
              <a:t>6</a:t>
            </a:fld>
            <a:endParaRPr/>
          </a:p>
        </p:txBody>
      </p:sp>
      <p:pic>
        <p:nvPicPr>
          <p:cNvPr id="4" name="Picture 3">
            <a:extLst>
              <a:ext uri="{FF2B5EF4-FFF2-40B4-BE49-F238E27FC236}">
                <a16:creationId xmlns:a16="http://schemas.microsoft.com/office/drawing/2014/main" id="{BDF7C10D-2764-3150-7E65-2970772E38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44612" y="1019273"/>
            <a:ext cx="5878538" cy="5036708"/>
          </a:xfrm>
          <a:prstGeom prst="rect">
            <a:avLst/>
          </a:prstGeom>
        </p:spPr>
      </p:pic>
    </p:spTree>
    <p:extLst>
      <p:ext uri="{BB962C8B-B14F-4D97-AF65-F5344CB8AC3E}">
        <p14:creationId xmlns:p14="http://schemas.microsoft.com/office/powerpoint/2010/main" val="951052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30" name="Google Shape;330;p7"/>
          <p:cNvSpPr txBox="1"/>
          <p:nvPr/>
        </p:nvSpPr>
        <p:spPr>
          <a:xfrm>
            <a:off x="-57150" y="-63068"/>
            <a:ext cx="9144000" cy="1313958"/>
          </a:xfrm>
          <a:prstGeom prst="rect">
            <a:avLst/>
          </a:prstGeom>
          <a:noFill/>
          <a:ln>
            <a:noFill/>
          </a:ln>
        </p:spPr>
        <p:txBody>
          <a:bodyPr spcFirstLastPara="1" wrap="square" lIns="82050" tIns="41025" rIns="82050" bIns="410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1"/>
                </a:solidFill>
                <a:latin typeface="Calibri"/>
                <a:ea typeface="Calibri"/>
                <a:cs typeface="Calibri"/>
                <a:sym typeface="Calibri"/>
              </a:rPr>
              <a:t>Introducing: </a:t>
            </a:r>
            <a:br>
              <a:rPr lang="en-US" sz="4000" b="1" i="0" u="none" strike="noStrike" cap="none" dirty="0">
                <a:solidFill>
                  <a:schemeClr val="dk1"/>
                </a:solidFill>
                <a:latin typeface="Calibri"/>
                <a:ea typeface="Calibri"/>
                <a:cs typeface="Calibri"/>
                <a:sym typeface="Calibri"/>
              </a:rPr>
            </a:br>
            <a:r>
              <a:rPr lang="en-US" sz="4000" i="0" u="none" strike="noStrike" cap="none" dirty="0">
                <a:solidFill>
                  <a:schemeClr val="dk1"/>
                </a:solidFill>
                <a:latin typeface="Calibri"/>
                <a:ea typeface="Calibri"/>
                <a:cs typeface="Calibri"/>
                <a:sym typeface="Calibri"/>
              </a:rPr>
              <a:t>How analysts think about stocks?</a:t>
            </a:r>
            <a:endParaRPr sz="1400" i="0" u="none" strike="noStrike" cap="none" dirty="0">
              <a:solidFill>
                <a:srgbClr val="000000"/>
              </a:solidFill>
              <a:latin typeface="Arial"/>
              <a:ea typeface="Arial"/>
              <a:cs typeface="Arial"/>
              <a:sym typeface="Arial"/>
            </a:endParaRPr>
          </a:p>
        </p:txBody>
      </p:sp>
      <p:cxnSp>
        <p:nvCxnSpPr>
          <p:cNvPr id="331" name="Google Shape;331;p7"/>
          <p:cNvCxnSpPr/>
          <p:nvPr/>
        </p:nvCxnSpPr>
        <p:spPr>
          <a:xfrm>
            <a:off x="210705" y="6264088"/>
            <a:ext cx="8725477" cy="0"/>
          </a:xfrm>
          <a:prstGeom prst="straightConnector1">
            <a:avLst/>
          </a:prstGeom>
          <a:noFill/>
          <a:ln w="25400" cap="flat" cmpd="sng">
            <a:solidFill>
              <a:srgbClr val="323D5E"/>
            </a:solidFill>
            <a:prstDash val="solid"/>
            <a:round/>
            <a:headEnd type="none" w="sm" len="sm"/>
            <a:tailEnd type="none" w="sm" len="sm"/>
          </a:ln>
        </p:spPr>
      </p:cxnSp>
      <p:pic>
        <p:nvPicPr>
          <p:cNvPr id="333" name="Google Shape;333;p7" descr="C:\Users\jguzman\Desktop\bsf_logo_new_485.jpg"/>
          <p:cNvPicPr preferRelativeResize="0"/>
          <p:nvPr/>
        </p:nvPicPr>
        <p:blipFill rotWithShape="1">
          <a:blip r:embed="rId3">
            <a:alphaModFix/>
          </a:blip>
          <a:srcRect/>
          <a:stretch/>
        </p:blipFill>
        <p:spPr>
          <a:xfrm>
            <a:off x="76200" y="5867400"/>
            <a:ext cx="1371600" cy="783771"/>
          </a:xfrm>
          <a:prstGeom prst="rect">
            <a:avLst/>
          </a:prstGeom>
          <a:noFill/>
          <a:ln>
            <a:noFill/>
          </a:ln>
        </p:spPr>
      </p:pic>
      <p:sp>
        <p:nvSpPr>
          <p:cNvPr id="334" name="Google Shape;334;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lnSpc>
                <a:spcPct val="100000"/>
              </a:lnSpc>
              <a:spcBef>
                <a:spcPts val="0"/>
              </a:spcBef>
              <a:spcAft>
                <a:spcPts val="0"/>
              </a:spcAft>
              <a:buSzPts val="1200"/>
              <a:buNone/>
            </a:pPr>
            <a:fld id="{00000000-1234-1234-1234-123412341234}" type="slidenum">
              <a:rPr lang="en-US" smtClean="0"/>
              <a:pPr marL="0" lvl="0" indent="0" algn="r" rtl="0">
                <a:lnSpc>
                  <a:spcPct val="100000"/>
                </a:lnSpc>
                <a:spcBef>
                  <a:spcPts val="0"/>
                </a:spcBef>
                <a:spcAft>
                  <a:spcPts val="0"/>
                </a:spcAft>
                <a:buSzPts val="1200"/>
                <a:buNone/>
              </a:pPr>
              <a:t>7</a:t>
            </a:fld>
            <a:endParaRPr/>
          </a:p>
        </p:txBody>
      </p:sp>
      <p:pic>
        <p:nvPicPr>
          <p:cNvPr id="3" name="Picture 2">
            <a:extLst>
              <a:ext uri="{FF2B5EF4-FFF2-40B4-BE49-F238E27FC236}">
                <a16:creationId xmlns:a16="http://schemas.microsoft.com/office/drawing/2014/main" id="{D9938081-7201-9E2E-F9A7-CDC72B2DC4D7}"/>
              </a:ext>
            </a:extLst>
          </p:cNvPr>
          <p:cNvPicPr>
            <a:picLocks noChangeAspect="1"/>
          </p:cNvPicPr>
          <p:nvPr/>
        </p:nvPicPr>
        <p:blipFill>
          <a:blip r:embed="rId4"/>
          <a:stretch>
            <a:fillRect/>
          </a:stretch>
        </p:blipFill>
        <p:spPr>
          <a:xfrm>
            <a:off x="2420072" y="1483785"/>
            <a:ext cx="6622307" cy="4241801"/>
          </a:xfrm>
          <a:prstGeom prst="rect">
            <a:avLst/>
          </a:prstGeom>
        </p:spPr>
      </p:pic>
      <p:pic>
        <p:nvPicPr>
          <p:cNvPr id="5" name="Picture 4" descr="Walt Disney - Lessons - Blendspace">
            <a:extLst>
              <a:ext uri="{FF2B5EF4-FFF2-40B4-BE49-F238E27FC236}">
                <a16:creationId xmlns:a16="http://schemas.microsoft.com/office/drawing/2014/main" id="{656C7C19-4735-74AA-C834-35F7E93C133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0705" y="3807582"/>
            <a:ext cx="1794799" cy="1794799"/>
          </a:xfrm>
          <a:prstGeom prst="rect">
            <a:avLst/>
          </a:prstGeom>
          <a:noFill/>
          <a:extLst>
            <a:ext uri="{909E8E84-426E-40DD-AFC4-6F175D3DCCD1}">
              <a14:hiddenFill xmlns:a14="http://schemas.microsoft.com/office/drawing/2010/main">
                <a:solidFill>
                  <a:srgbClr val="FFFFFF"/>
                </a:solidFill>
              </a14:hiddenFill>
            </a:ext>
          </a:extLst>
        </p:spPr>
      </p:pic>
      <p:sp>
        <p:nvSpPr>
          <p:cNvPr id="6" name="Star: 5 Points 5">
            <a:extLst>
              <a:ext uri="{FF2B5EF4-FFF2-40B4-BE49-F238E27FC236}">
                <a16:creationId xmlns:a16="http://schemas.microsoft.com/office/drawing/2014/main" id="{5A1D37E1-1B63-2CAE-96B9-8F4210FAD1C2}"/>
              </a:ext>
            </a:extLst>
          </p:cNvPr>
          <p:cNvSpPr/>
          <p:nvPr/>
        </p:nvSpPr>
        <p:spPr>
          <a:xfrm>
            <a:off x="2198708" y="2254250"/>
            <a:ext cx="184150" cy="190500"/>
          </a:xfrm>
          <a:prstGeom prst="star5">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4785D115-D1F8-ED23-8E43-C6D22BA078D4}"/>
              </a:ext>
            </a:extLst>
          </p:cNvPr>
          <p:cNvSpPr/>
          <p:nvPr/>
        </p:nvSpPr>
        <p:spPr>
          <a:xfrm>
            <a:off x="2198708" y="2650938"/>
            <a:ext cx="184150" cy="190500"/>
          </a:xfrm>
          <a:prstGeom prst="star5">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714DBC8D-B7C0-CF12-40DD-0826594665FD}"/>
              </a:ext>
            </a:extLst>
          </p:cNvPr>
          <p:cNvSpPr/>
          <p:nvPr/>
        </p:nvSpPr>
        <p:spPr>
          <a:xfrm>
            <a:off x="2198708" y="4163919"/>
            <a:ext cx="184150" cy="190500"/>
          </a:xfrm>
          <a:prstGeom prst="star5">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792F4FA-000C-6C48-39DC-9CFBBA7B1F22}"/>
              </a:ext>
            </a:extLst>
          </p:cNvPr>
          <p:cNvSpPr txBox="1"/>
          <p:nvPr/>
        </p:nvSpPr>
        <p:spPr>
          <a:xfrm>
            <a:off x="4229100" y="1647578"/>
            <a:ext cx="1009650" cy="261610"/>
          </a:xfrm>
          <a:prstGeom prst="rect">
            <a:avLst/>
          </a:prstGeom>
          <a:noFill/>
        </p:spPr>
        <p:txBody>
          <a:bodyPr wrap="square" rtlCol="0">
            <a:spAutoFit/>
          </a:bodyPr>
          <a:lstStyle/>
          <a:p>
            <a:r>
              <a:rPr lang="en-US" sz="1100" b="1" dirty="0">
                <a:latin typeface="Arial Black" panose="020B0A04020102020204" pitchFamily="34" charset="0"/>
              </a:rPr>
              <a:t>10/7/2022</a:t>
            </a:r>
          </a:p>
        </p:txBody>
      </p:sp>
      <p:sp>
        <p:nvSpPr>
          <p:cNvPr id="2" name="TextBox 1">
            <a:extLst>
              <a:ext uri="{FF2B5EF4-FFF2-40B4-BE49-F238E27FC236}">
                <a16:creationId xmlns:a16="http://schemas.microsoft.com/office/drawing/2014/main" id="{267E5FAC-402C-D0B9-0536-D86D355FB73D}"/>
              </a:ext>
            </a:extLst>
          </p:cNvPr>
          <p:cNvSpPr txBox="1"/>
          <p:nvPr/>
        </p:nvSpPr>
        <p:spPr>
          <a:xfrm>
            <a:off x="2214009" y="5771717"/>
            <a:ext cx="5039831" cy="400110"/>
          </a:xfrm>
          <a:prstGeom prst="rect">
            <a:avLst/>
          </a:prstGeom>
          <a:noFill/>
        </p:spPr>
        <p:txBody>
          <a:bodyPr wrap="square" rtlCol="0">
            <a:spAutoFit/>
          </a:bodyPr>
          <a:lstStyle/>
          <a:p>
            <a:pPr algn="ctr"/>
            <a:r>
              <a:rPr lang="en-US" sz="2000" dirty="0">
                <a:solidFill>
                  <a:schemeClr val="accent5">
                    <a:lumMod val="75000"/>
                  </a:schemeClr>
                </a:solidFill>
              </a:rPr>
              <a:t>Does anyone know what these mean?</a:t>
            </a:r>
          </a:p>
        </p:txBody>
      </p:sp>
    </p:spTree>
    <p:extLst>
      <p:ext uri="{BB962C8B-B14F-4D97-AF65-F5344CB8AC3E}">
        <p14:creationId xmlns:p14="http://schemas.microsoft.com/office/powerpoint/2010/main" val="1004256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6" name="Google Shape;146;p5"/>
          <p:cNvGrpSpPr/>
          <p:nvPr/>
        </p:nvGrpSpPr>
        <p:grpSpPr>
          <a:xfrm>
            <a:off x="133351" y="961159"/>
            <a:ext cx="8903074" cy="4081771"/>
            <a:chOff x="-543131" y="775649"/>
            <a:chExt cx="9077531" cy="4081771"/>
          </a:xfrm>
        </p:grpSpPr>
        <p:sp>
          <p:nvSpPr>
            <p:cNvPr id="149" name="Google Shape;149;p5"/>
            <p:cNvSpPr/>
            <p:nvPr/>
          </p:nvSpPr>
          <p:spPr>
            <a:xfrm>
              <a:off x="0" y="775649"/>
              <a:ext cx="8534400" cy="8880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150;p5"/>
            <p:cNvSpPr txBox="1"/>
            <p:nvPr/>
          </p:nvSpPr>
          <p:spPr>
            <a:xfrm>
              <a:off x="-543131" y="872301"/>
              <a:ext cx="8534400" cy="3377079"/>
            </a:xfrm>
            <a:prstGeom prst="rect">
              <a:avLst/>
            </a:prstGeom>
            <a:noFill/>
            <a:ln>
              <a:noFill/>
            </a:ln>
          </p:spPr>
          <p:txBody>
            <a:bodyPr spcFirstLastPara="1" wrap="square" lIns="270950" tIns="27925" rIns="156450" bIns="27925" anchor="t" anchorCtr="0">
              <a:noAutofit/>
            </a:bodyPr>
            <a:lstStyle/>
            <a:p>
              <a:pPr marR="0" lvl="1" algn="l" rtl="0">
                <a:lnSpc>
                  <a:spcPct val="90000"/>
                </a:lnSpc>
                <a:spcBef>
                  <a:spcPts val="0"/>
                </a:spcBef>
                <a:spcAft>
                  <a:spcPts val="0"/>
                </a:spcAft>
                <a:buClr>
                  <a:schemeClr val="dk1"/>
                </a:buClr>
                <a:buSzPts val="1700"/>
              </a:pPr>
              <a:r>
                <a:rPr lang="en-US" sz="2400" b="1" i="0" u="none" strike="noStrike" cap="none" dirty="0">
                  <a:solidFill>
                    <a:schemeClr val="dk1"/>
                  </a:solidFill>
                  <a:latin typeface="Calibri" panose="020F0502020204030204" pitchFamily="34" charset="0"/>
                  <a:ea typeface="Calibri"/>
                  <a:cs typeface="Calibri" panose="020F0502020204030204" pitchFamily="34" charset="0"/>
                  <a:sym typeface="Calibri"/>
                </a:rPr>
                <a:t>Student Stock Ideas</a:t>
              </a:r>
            </a:p>
            <a:p>
              <a:pPr marL="171450" marR="0" lvl="1" indent="-171450" algn="l" rtl="0">
                <a:lnSpc>
                  <a:spcPct val="90000"/>
                </a:lnSpc>
                <a:spcBef>
                  <a:spcPts val="0"/>
                </a:spcBef>
                <a:spcAft>
                  <a:spcPts val="0"/>
                </a:spcAft>
                <a:buClr>
                  <a:schemeClr val="dk1"/>
                </a:buClr>
                <a:buSzPts val="1700"/>
                <a:buFont typeface="Calibri"/>
                <a:buChar char="•"/>
              </a:pPr>
              <a:r>
                <a:rPr lang="en-US" sz="2000" dirty="0">
                  <a:solidFill>
                    <a:schemeClr val="dk1"/>
                  </a:solidFill>
                  <a:latin typeface="Calibri" panose="020F0502020204030204" pitchFamily="34" charset="0"/>
                  <a:ea typeface="Calibri"/>
                  <a:cs typeface="Calibri" panose="020F0502020204030204" pitchFamily="34" charset="0"/>
                  <a:sym typeface="Calibri"/>
                </a:rPr>
                <a:t>Today, </a:t>
              </a:r>
              <a:r>
                <a:rPr lang="en-US" sz="2000" i="0" u="none" strike="noStrike" cap="none" dirty="0">
                  <a:solidFill>
                    <a:schemeClr val="dk1"/>
                  </a:solidFill>
                  <a:latin typeface="Calibri" panose="020F0502020204030204" pitchFamily="34" charset="0"/>
                  <a:ea typeface="Calibri"/>
                  <a:cs typeface="Calibri" panose="020F0502020204030204" pitchFamily="34" charset="0"/>
                  <a:sym typeface="Calibri"/>
                </a:rPr>
                <a:t>each student </a:t>
              </a:r>
              <a:r>
                <a:rPr lang="en-US" sz="2000" b="0" i="0" u="none" strike="noStrike" cap="none" dirty="0">
                  <a:solidFill>
                    <a:schemeClr val="dk1"/>
                  </a:solidFill>
                  <a:latin typeface="Calibri" panose="020F0502020204030204" pitchFamily="34" charset="0"/>
                  <a:ea typeface="Calibri"/>
                  <a:cs typeface="Calibri" panose="020F0502020204030204" pitchFamily="34" charset="0"/>
                  <a:sym typeface="Calibri"/>
                </a:rPr>
                <a:t>will present the stock they picked to the class.</a:t>
              </a:r>
            </a:p>
            <a:p>
              <a:pPr marL="171450" marR="0" lvl="1" indent="-171450" algn="l" rtl="0">
                <a:lnSpc>
                  <a:spcPct val="90000"/>
                </a:lnSpc>
                <a:spcBef>
                  <a:spcPts val="0"/>
                </a:spcBef>
                <a:spcAft>
                  <a:spcPts val="0"/>
                </a:spcAft>
                <a:buClr>
                  <a:schemeClr val="dk1"/>
                </a:buClr>
                <a:buSzPts val="1700"/>
                <a:buFont typeface="Calibri"/>
                <a:buChar char="•"/>
              </a:pPr>
              <a:r>
                <a:rPr lang="en-US" sz="2000" dirty="0">
                  <a:latin typeface="Calibri" panose="020F0502020204030204" pitchFamily="34" charset="0"/>
                  <a:cs typeface="Calibri" panose="020F0502020204030204" pitchFamily="34" charset="0"/>
                </a:rPr>
                <a:t>The best stock pitches have compelling reasons why the future will be bright for a company and its stock price.</a:t>
              </a:r>
            </a:p>
            <a:p>
              <a:pPr marR="0" lvl="1" algn="l" rtl="0">
                <a:lnSpc>
                  <a:spcPct val="90000"/>
                </a:lnSpc>
                <a:spcBef>
                  <a:spcPts val="0"/>
                </a:spcBef>
                <a:spcAft>
                  <a:spcPts val="0"/>
                </a:spcAft>
                <a:buClr>
                  <a:schemeClr val="dk1"/>
                </a:buClr>
                <a:buSzPts val="1700"/>
              </a:pPr>
              <a:endParaRPr lang="en-US" sz="2000" dirty="0">
                <a:latin typeface="Calibri" panose="020F0502020204030204" pitchFamily="34" charset="0"/>
                <a:cs typeface="Calibri" panose="020F0502020204030204" pitchFamily="34" charset="0"/>
              </a:endParaRPr>
            </a:p>
            <a:p>
              <a:pPr marR="0" lvl="1" algn="l" rtl="0">
                <a:lnSpc>
                  <a:spcPct val="90000"/>
                </a:lnSpc>
                <a:spcBef>
                  <a:spcPts val="0"/>
                </a:spcBef>
                <a:spcAft>
                  <a:spcPts val="0"/>
                </a:spcAft>
                <a:buClr>
                  <a:schemeClr val="dk1"/>
                </a:buClr>
                <a:buSzPts val="1700"/>
              </a:pPr>
              <a:r>
                <a:rPr lang="en-US" sz="2000" dirty="0">
                  <a:latin typeface="Calibri" panose="020F0502020204030204" pitchFamily="34" charset="0"/>
                  <a:cs typeface="Calibri" panose="020F0502020204030204" pitchFamily="34" charset="0"/>
                </a:rPr>
                <a:t>We will vote </a:t>
              </a:r>
              <a:r>
                <a:rPr lang="en-US" sz="2000" b="1" dirty="0">
                  <a:latin typeface="Calibri" panose="020F0502020204030204" pitchFamily="34" charset="0"/>
                  <a:cs typeface="Calibri" panose="020F0502020204030204" pitchFamily="34" charset="0"/>
                </a:rPr>
                <a:t>on which stocks to include in the Class Portfolio</a:t>
              </a:r>
            </a:p>
            <a:p>
              <a:pPr marL="171450" lvl="1" indent="-171450">
                <a:lnSpc>
                  <a:spcPct val="90000"/>
                </a:lnSpc>
                <a:buClr>
                  <a:schemeClr val="dk1"/>
                </a:buClr>
                <a:buSzPts val="1700"/>
                <a:buFont typeface="Calibri"/>
                <a:buChar char="•"/>
              </a:pPr>
              <a:r>
                <a:rPr lang="en-US" sz="2000" dirty="0">
                  <a:solidFill>
                    <a:schemeClr val="dk1"/>
                  </a:solidFill>
                  <a:latin typeface="Calibri"/>
                  <a:ea typeface="Calibri"/>
                  <a:cs typeface="Calibri"/>
                  <a:sym typeface="Calibri"/>
                </a:rPr>
                <a:t>Four Stock Minimum </a:t>
              </a:r>
              <a:endParaRPr lang="en-US" sz="2000" dirty="0"/>
            </a:p>
            <a:p>
              <a:pPr marL="171450" lvl="1" indent="-171450">
                <a:lnSpc>
                  <a:spcPct val="90000"/>
                </a:lnSpc>
                <a:spcBef>
                  <a:spcPts val="340"/>
                </a:spcBef>
                <a:buClr>
                  <a:schemeClr val="dk1"/>
                </a:buClr>
                <a:buSzPts val="1700"/>
                <a:buFont typeface="Calibri"/>
                <a:buChar char="•"/>
              </a:pPr>
              <a:r>
                <a:rPr lang="en-US" sz="2000" dirty="0">
                  <a:solidFill>
                    <a:schemeClr val="dk1"/>
                  </a:solidFill>
                  <a:latin typeface="Calibri"/>
                  <a:ea typeface="Calibri"/>
                  <a:cs typeface="Calibri"/>
                  <a:sym typeface="Calibri"/>
                </a:rPr>
                <a:t>Whether we include 1-2 additional stocks depends on votes</a:t>
              </a:r>
            </a:p>
            <a:p>
              <a:pPr marL="171450" lvl="1" indent="-171450">
                <a:lnSpc>
                  <a:spcPct val="90000"/>
                </a:lnSpc>
                <a:spcBef>
                  <a:spcPts val="340"/>
                </a:spcBef>
                <a:buClr>
                  <a:schemeClr val="dk1"/>
                </a:buClr>
                <a:buSzPts val="1700"/>
                <a:buFont typeface="Calibri"/>
                <a:buChar char="•"/>
              </a:pPr>
              <a:endParaRPr lang="en-US" sz="2000" dirty="0">
                <a:solidFill>
                  <a:schemeClr val="dk1"/>
                </a:solidFill>
                <a:latin typeface="Calibri"/>
                <a:cs typeface="Calibri"/>
                <a:sym typeface="Calibri"/>
              </a:endParaRPr>
            </a:p>
            <a:p>
              <a:pPr lvl="1">
                <a:lnSpc>
                  <a:spcPct val="90000"/>
                </a:lnSpc>
                <a:spcBef>
                  <a:spcPts val="340"/>
                </a:spcBef>
                <a:buClr>
                  <a:schemeClr val="dk1"/>
                </a:buClr>
                <a:buSzPts val="1700"/>
              </a:pPr>
              <a:r>
                <a:rPr lang="en-US" sz="2000" b="1" dirty="0">
                  <a:solidFill>
                    <a:schemeClr val="dk1"/>
                  </a:solidFill>
                  <a:latin typeface="Calibri"/>
                  <a:cs typeface="Calibri"/>
                  <a:sym typeface="Calibri"/>
                </a:rPr>
                <a:t>We can always change our mind! </a:t>
              </a:r>
              <a:r>
                <a:rPr lang="en-US" sz="2000" dirty="0">
                  <a:solidFill>
                    <a:schemeClr val="dk1"/>
                  </a:solidFill>
                  <a:latin typeface="Calibri"/>
                  <a:cs typeface="Calibri"/>
                  <a:sym typeface="Calibri"/>
                </a:rPr>
                <a:t> </a:t>
              </a:r>
            </a:p>
            <a:p>
              <a:pPr lvl="1">
                <a:lnSpc>
                  <a:spcPct val="90000"/>
                </a:lnSpc>
                <a:spcBef>
                  <a:spcPts val="340"/>
                </a:spcBef>
                <a:buClr>
                  <a:schemeClr val="dk1"/>
                </a:buClr>
                <a:buSzPts val="1700"/>
              </a:pPr>
              <a:r>
                <a:rPr lang="en-US" sz="2000" dirty="0">
                  <a:solidFill>
                    <a:schemeClr val="dk1"/>
                  </a:solidFill>
                  <a:latin typeface="Calibri"/>
                  <a:cs typeface="Calibri"/>
                  <a:sym typeface="Calibri"/>
                </a:rPr>
                <a:t>Each month we can make trades after the class meets</a:t>
              </a:r>
              <a:endParaRPr lang="en-US" sz="2000" dirty="0"/>
            </a:p>
            <a:p>
              <a:pPr marR="0" lvl="1" algn="l" rtl="0">
                <a:lnSpc>
                  <a:spcPct val="90000"/>
                </a:lnSpc>
                <a:spcBef>
                  <a:spcPts val="0"/>
                </a:spcBef>
                <a:spcAft>
                  <a:spcPts val="0"/>
                </a:spcAft>
                <a:buClr>
                  <a:schemeClr val="dk1"/>
                </a:buClr>
                <a:buSzPts val="1700"/>
              </a:pPr>
              <a:endParaRPr sz="2000" dirty="0">
                <a:latin typeface="Calibri" panose="020F0502020204030204" pitchFamily="34" charset="0"/>
                <a:cs typeface="Calibri" panose="020F0502020204030204" pitchFamily="34" charset="0"/>
              </a:endParaRPr>
            </a:p>
          </p:txBody>
        </p:sp>
        <p:sp>
          <p:nvSpPr>
            <p:cNvPr id="157" name="Google Shape;157;p5"/>
            <p:cNvSpPr/>
            <p:nvPr/>
          </p:nvSpPr>
          <p:spPr>
            <a:xfrm>
              <a:off x="0" y="3373410"/>
              <a:ext cx="8534400" cy="3643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161;p5"/>
            <p:cNvSpPr/>
            <p:nvPr/>
          </p:nvSpPr>
          <p:spPr>
            <a:xfrm>
              <a:off x="0" y="4265400"/>
              <a:ext cx="8534400" cy="5920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5" name="Google Shape;145;p5"/>
          <p:cNvSpPr txBox="1">
            <a:spLocks noGrp="1"/>
          </p:cNvSpPr>
          <p:nvPr>
            <p:ph type="title"/>
          </p:nvPr>
        </p:nvSpPr>
        <p:spPr>
          <a:xfrm>
            <a:off x="38100" y="135536"/>
            <a:ext cx="8915400" cy="82562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4000" b="1" dirty="0">
                <a:sym typeface="Calibri"/>
              </a:rPr>
              <a:t>Turning Ideas into a Portfolio</a:t>
            </a:r>
            <a:endParaRPr sz="4000" b="1" dirty="0"/>
          </a:p>
        </p:txBody>
      </p:sp>
      <p:sp>
        <p:nvSpPr>
          <p:cNvPr id="163" name="Google Shape;163;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t>8</a:t>
            </a:fld>
            <a:endParaRPr dirty="0">
              <a:solidFill>
                <a:srgbClr val="888888"/>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sp>
        <p:nvSpPr>
          <p:cNvPr id="4" name="Text Box 175"/>
          <p:cNvSpPr txBox="1">
            <a:spLocks noChangeArrowheads="1"/>
          </p:cNvSpPr>
          <p:nvPr/>
        </p:nvSpPr>
        <p:spPr bwMode="auto">
          <a:xfrm>
            <a:off x="0" y="226630"/>
            <a:ext cx="9106655" cy="698412"/>
          </a:xfrm>
          <a:prstGeom prst="rect">
            <a:avLst/>
          </a:prstGeom>
          <a:noFill/>
          <a:ln w="9525">
            <a:noFill/>
            <a:miter lim="800000"/>
            <a:headEnd/>
            <a:tailEnd/>
          </a:ln>
          <a:effectLst/>
        </p:spPr>
        <p:txBody>
          <a:bodyPr wrap="square" lIns="82058" tIns="41029" rIns="82058" bIns="41029">
            <a:spAutoFit/>
          </a:bodyPr>
          <a:lstStyle/>
          <a:p>
            <a:pPr algn="ctr"/>
            <a:r>
              <a:rPr lang="en-US" sz="4000" b="1" dirty="0">
                <a:latin typeface="Calibri" panose="020F0502020204030204" pitchFamily="34" charset="0"/>
                <a:cs typeface="Calibri" panose="020F0502020204030204" pitchFamily="34" charset="0"/>
              </a:rPr>
              <a:t>Items to Consider</a:t>
            </a:r>
          </a:p>
        </p:txBody>
      </p:sp>
      <p:sp>
        <p:nvSpPr>
          <p:cNvPr id="6" name="TextBox 5">
            <a:extLst>
              <a:ext uri="{FF2B5EF4-FFF2-40B4-BE49-F238E27FC236}">
                <a16:creationId xmlns:a16="http://schemas.microsoft.com/office/drawing/2014/main" id="{35635640-4C28-8C4A-8E03-22C1B01C124A}"/>
              </a:ext>
            </a:extLst>
          </p:cNvPr>
          <p:cNvSpPr txBox="1"/>
          <p:nvPr/>
        </p:nvSpPr>
        <p:spPr>
          <a:xfrm>
            <a:off x="513935" y="1408333"/>
            <a:ext cx="8253548" cy="4093428"/>
          </a:xfrm>
          <a:prstGeom prst="rect">
            <a:avLst/>
          </a:prstGeom>
          <a:noFill/>
        </p:spPr>
        <p:txBody>
          <a:bodyPr wrap="square" rtlCol="0">
            <a:spAutoFit/>
          </a:bodyPr>
          <a:lstStyle/>
          <a:p>
            <a:pPr marL="285750" lvl="2"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What sector is each company in?  (examples:  consumer, financials)</a:t>
            </a:r>
          </a:p>
          <a:p>
            <a:pPr marL="285750" lvl="2" indent="-285750">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285750" lvl="8"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What is the market cap of the company (share price * all shares)</a:t>
            </a:r>
          </a:p>
          <a:p>
            <a:pPr marL="285750" lvl="8" indent="-285750">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285750" lvl="8"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What has the closing price been for the last 5 trading days for each stock.</a:t>
            </a:r>
          </a:p>
          <a:p>
            <a:pPr marL="285750" lvl="8" indent="-285750">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285750" lvl="8"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What is the 52 week high and low for this stock?</a:t>
            </a:r>
          </a:p>
          <a:p>
            <a:pPr marL="285750" lvl="8" indent="-285750">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285750" lvl="8"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Is the closing price closer to the high or the low for the year?</a:t>
            </a:r>
          </a:p>
          <a:p>
            <a:pPr marL="285750" lvl="8" indent="-285750">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285750" lvl="8"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Does the company make money?</a:t>
            </a:r>
          </a:p>
          <a:p>
            <a:pPr marL="285750" lvl="8" indent="-285750">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285750" lvl="8"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Is the company growing?</a:t>
            </a:r>
          </a:p>
          <a:p>
            <a:pPr marL="285750" lvl="8" indent="-285750">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285750" lvl="8"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Do you think this is a stable business or more volatile?  Reasons?</a:t>
            </a:r>
          </a:p>
          <a:p>
            <a:pPr marL="285750" lvl="8" indent="-285750">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285750" lvl="8"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Are there recent news items that might be pushing the stock up or down?</a:t>
            </a:r>
          </a:p>
        </p:txBody>
      </p:sp>
    </p:spTree>
    <p:extLst>
      <p:ext uri="{BB962C8B-B14F-4D97-AF65-F5344CB8AC3E}">
        <p14:creationId xmlns:p14="http://schemas.microsoft.com/office/powerpoint/2010/main" val="4163114648"/>
      </p:ext>
    </p:extLst>
  </p:cSld>
  <p:clrMapOvr>
    <a:masterClrMapping/>
  </p:clrMapOvr>
</p:sld>
</file>

<file path=ppt/theme/theme1.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19866</TotalTime>
  <Words>1031</Words>
  <Application>Microsoft Office PowerPoint</Application>
  <PresentationFormat>On-screen Show (4:3)</PresentationFormat>
  <Paragraphs>127</Paragraphs>
  <Slides>15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Black</vt:lpstr>
      <vt:lpstr>Calibri</vt:lpstr>
      <vt:lpstr>Palatino Linotype</vt:lpstr>
      <vt:lpstr>2_Office Theme</vt:lpstr>
      <vt:lpstr>PowerPoint Presentation</vt:lpstr>
      <vt:lpstr>What will we cover in this class?</vt:lpstr>
      <vt:lpstr>PowerPoint Presentation</vt:lpstr>
      <vt:lpstr>PowerPoint Presentation</vt:lpstr>
      <vt:lpstr>PowerPoint Presentation</vt:lpstr>
      <vt:lpstr>PowerPoint Presentation</vt:lpstr>
      <vt:lpstr>PowerPoint Presentation</vt:lpstr>
      <vt:lpstr>Turning Ideas into a Portfolio</vt:lpstr>
      <vt:lpstr>PowerPoint Presentation</vt:lpstr>
      <vt:lpstr>PowerPoint Presentation</vt:lpstr>
      <vt:lpstr>St. Constance Class Portfolio</vt:lpstr>
      <vt:lpstr>St. Constance Watch List These are the stocks from Homework 1 &amp; 2 that did NOT make the SC Class Portfolio.  We will keep track of these stocks all year! SC has the option to trade the portfolio every month.</vt:lpstr>
      <vt:lpstr>Homework #3</vt:lpstr>
      <vt:lpstr>Individual Contest: Sector Funds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Jaime Guzman</dc:creator>
  <cp:lastModifiedBy>John Czerwionka</cp:lastModifiedBy>
  <cp:revision>22</cp:revision>
  <dcterms:created xsi:type="dcterms:W3CDTF">2013-10-03T15:02:37Z</dcterms:created>
  <dcterms:modified xsi:type="dcterms:W3CDTF">2023-11-20T15:44:32Z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SensitivityLevel">
    <vt:lpwstr>3NS-20</vt:lpwstr>
  </property>
  <property fmtid="{D5CDD505-2E9C-101B-9397-08002B2CF9AE}" pid="3" name="DocumentPath">
    <vt:lpwstr>C:\Users\jjc14\AppData\Local\Microsoft\Windows\Temporary Internet Files\Content.Outlook\P769W55DBSF_Class2 - Class Portfolio Discussion v2.pptx</vt:lpwstr>
  </property>
  <property fmtid="{D5CDD505-2E9C-101B-9397-08002B2CF9AE}" pid="4" name="xNTACLog1">
    <vt:lpwstr>3NS-20201710181633Sjjc14;;;3NS-20201710181657Sjjc14;3NS-20201710181723Awb47;3NS-20201710191220Ajjc14</vt:lpwstr>
  </property>
  <property fmtid="{D5CDD505-2E9C-101B-9397-08002B2CF9AE}" pid="5" name="xNTACLog">
    <vt:lpwstr>3NS-20201710191220Ajjc14;3NS-20201710181723Awb47;3NS-20201710181657Sjjc14</vt:lpwstr>
  </property>
</Properties>
</file>