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5" r:id="rId2"/>
    <p:sldId id="366" r:id="rId3"/>
    <p:sldId id="359" r:id="rId4"/>
    <p:sldId id="358" r:id="rId5"/>
    <p:sldId id="356" r:id="rId6"/>
    <p:sldId id="257" r:id="rId7"/>
    <p:sldId id="335" r:id="rId8"/>
    <p:sldId id="276" r:id="rId9"/>
    <p:sldId id="277" r:id="rId10"/>
    <p:sldId id="262" r:id="rId11"/>
    <p:sldId id="278" r:id="rId12"/>
    <p:sldId id="279" r:id="rId13"/>
    <p:sldId id="280" r:id="rId14"/>
    <p:sldId id="281" r:id="rId15"/>
    <p:sldId id="282" r:id="rId16"/>
    <p:sldId id="283" r:id="rId17"/>
    <p:sldId id="336" r:id="rId18"/>
    <p:sldId id="338" r:id="rId19"/>
    <p:sldId id="286" r:id="rId20"/>
    <p:sldId id="337" r:id="rId21"/>
    <p:sldId id="362" r:id="rId22"/>
    <p:sldId id="368" r:id="rId23"/>
    <p:sldId id="3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5C28C-28C4-4BC8-9025-EB3377C3E729}" v="21" dt="2023-03-29T18:17:3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6" autoAdjust="0"/>
    <p:restoredTop sz="94721"/>
  </p:normalViewPr>
  <p:slideViewPr>
    <p:cSldViewPr>
      <p:cViewPr>
        <p:scale>
          <a:sx n="60" d="100"/>
          <a:sy n="60" d="100"/>
        </p:scale>
        <p:origin x="15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82690-15C6-48D1-AE28-D89BD559574C}" type="doc">
      <dgm:prSet loTypeId="urn:microsoft.com/office/officeart/2008/layout/CircularPictureCallout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8B8AD9-9E95-4DA6-A5CB-F0E2796C08C1}">
      <dgm:prSet custT="1"/>
      <dgm:spPr/>
      <dgm:t>
        <a:bodyPr/>
        <a:lstStyle/>
        <a:p>
          <a:endParaRPr lang="en-US" sz="5400">
            <a:latin typeface="Palatino Linotype" panose="02040502050505030304" pitchFamily="18" charset="0"/>
          </a:endParaRPr>
        </a:p>
      </dgm:t>
    </dgm:pt>
    <dgm:pt modelId="{6B0CEFEE-7474-46D0-BDE8-B165A8C8BA4A}" type="parTrans" cxnId="{80719AB6-9C00-472B-BD68-F9B282A523F6}">
      <dgm:prSet/>
      <dgm:spPr/>
      <dgm:t>
        <a:bodyPr/>
        <a:lstStyle/>
        <a:p>
          <a:endParaRPr lang="en-US"/>
        </a:p>
      </dgm:t>
    </dgm:pt>
    <dgm:pt modelId="{96C01A93-CAD1-4E06-B8C3-D66954B788A5}" type="sibTrans" cxnId="{80719AB6-9C00-472B-BD68-F9B282A523F6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EBD9A7D-1185-4390-8AA6-C7F8F2C6B8A7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Damian</a:t>
          </a:r>
        </a:p>
      </dgm:t>
    </dgm:pt>
    <dgm:pt modelId="{61E317F9-2836-4265-8451-CD846DD17E02}" type="parTrans" cxnId="{68D266B8-5F20-4C2F-8ED5-E824EDACE388}">
      <dgm:prSet/>
      <dgm:spPr/>
      <dgm:t>
        <a:bodyPr/>
        <a:lstStyle/>
        <a:p>
          <a:endParaRPr lang="en-US"/>
        </a:p>
      </dgm:t>
    </dgm:pt>
    <dgm:pt modelId="{E0A49914-EE09-4021-84FF-3F5F905B3E5C}" type="sibTrans" cxnId="{68D266B8-5F20-4C2F-8ED5-E824EDACE388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26A002-BF01-4573-B9A3-0BE8B3C8B789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John</a:t>
          </a:r>
        </a:p>
      </dgm:t>
    </dgm:pt>
    <dgm:pt modelId="{40C53A68-5BD9-4606-BD56-432EE78ADECA}" type="parTrans" cxnId="{CAFB94B9-B704-4517-BCCB-D5A7F17CDE6C}">
      <dgm:prSet/>
      <dgm:spPr/>
      <dgm:t>
        <a:bodyPr/>
        <a:lstStyle/>
        <a:p>
          <a:endParaRPr lang="en-US"/>
        </a:p>
      </dgm:t>
    </dgm:pt>
    <dgm:pt modelId="{60F2A70C-B546-48FB-A7BB-997218BB3FF3}" type="sibTrans" cxnId="{CAFB94B9-B704-4517-BCCB-D5A7F17CDE6C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168EB2-3EC8-48D5-8816-A4E610E6B5A7}" type="pres">
      <dgm:prSet presAssocID="{A9D82690-15C6-48D1-AE28-D89BD559574C}" presName="Name0" presStyleCnt="0">
        <dgm:presLayoutVars>
          <dgm:chMax val="7"/>
          <dgm:chPref val="7"/>
          <dgm:dir/>
        </dgm:presLayoutVars>
      </dgm:prSet>
      <dgm:spPr/>
    </dgm:pt>
    <dgm:pt modelId="{FCF71DD9-E4CC-4D73-B0AB-AA2A9401A1A5}" type="pres">
      <dgm:prSet presAssocID="{A9D82690-15C6-48D1-AE28-D89BD559574C}" presName="Name1" presStyleCnt="0"/>
      <dgm:spPr/>
    </dgm:pt>
    <dgm:pt modelId="{16B2C653-3720-4FE5-BEED-8D688E3D5FFB}" type="pres">
      <dgm:prSet presAssocID="{96C01A93-CAD1-4E06-B8C3-D66954B788A5}" presName="picture_1" presStyleCnt="0"/>
      <dgm:spPr/>
    </dgm:pt>
    <dgm:pt modelId="{16D155F0-96AC-47C9-A388-A33363FB55D0}" type="pres">
      <dgm:prSet presAssocID="{96C01A93-CAD1-4E06-B8C3-D66954B788A5}" presName="pictureRepeatNode" presStyleLbl="alignImgPlace1" presStyleIdx="0" presStyleCnt="3"/>
      <dgm:spPr/>
    </dgm:pt>
    <dgm:pt modelId="{4BE54D69-1EF5-4965-AC50-AB2962B5F908}" type="pres">
      <dgm:prSet presAssocID="{BD8B8AD9-9E95-4DA6-A5CB-F0E2796C08C1}" presName="text_1" presStyleLbl="node1" presStyleIdx="0" presStyleCnt="0">
        <dgm:presLayoutVars>
          <dgm:bulletEnabled val="1"/>
        </dgm:presLayoutVars>
      </dgm:prSet>
      <dgm:spPr/>
    </dgm:pt>
    <dgm:pt modelId="{2A18183A-38D9-4DAF-96F9-35F912765392}" type="pres">
      <dgm:prSet presAssocID="{E0A49914-EE09-4021-84FF-3F5F905B3E5C}" presName="picture_2" presStyleCnt="0"/>
      <dgm:spPr/>
    </dgm:pt>
    <dgm:pt modelId="{2E35917F-524B-4310-821A-7551079A8094}" type="pres">
      <dgm:prSet presAssocID="{E0A49914-EE09-4021-84FF-3F5F905B3E5C}" presName="pictureRepeatNode" presStyleLbl="alignImgPlace1" presStyleIdx="1" presStyleCnt="3"/>
      <dgm:spPr/>
    </dgm:pt>
    <dgm:pt modelId="{55F38AED-E387-45F7-89E3-D7B22D31087E}" type="pres">
      <dgm:prSet presAssocID="{3EBD9A7D-1185-4390-8AA6-C7F8F2C6B8A7}" presName="line_2" presStyleLbl="parChTrans1D1" presStyleIdx="0" presStyleCnt="2"/>
      <dgm:spPr/>
    </dgm:pt>
    <dgm:pt modelId="{6173E4DF-9070-4FA7-AF54-41376000B5A9}" type="pres">
      <dgm:prSet presAssocID="{3EBD9A7D-1185-4390-8AA6-C7F8F2C6B8A7}" presName="textparent_2" presStyleLbl="node1" presStyleIdx="0" presStyleCnt="0"/>
      <dgm:spPr/>
    </dgm:pt>
    <dgm:pt modelId="{E2F67E02-82F6-4025-8952-10F618548C97}" type="pres">
      <dgm:prSet presAssocID="{3EBD9A7D-1185-4390-8AA6-C7F8F2C6B8A7}" presName="text_2" presStyleLbl="revTx" presStyleIdx="0" presStyleCnt="2">
        <dgm:presLayoutVars>
          <dgm:bulletEnabled val="1"/>
        </dgm:presLayoutVars>
      </dgm:prSet>
      <dgm:spPr/>
    </dgm:pt>
    <dgm:pt modelId="{16F5F936-7EB7-4AC5-A3FF-B54EDF7C3436}" type="pres">
      <dgm:prSet presAssocID="{60F2A70C-B546-48FB-A7BB-997218BB3FF3}" presName="picture_3" presStyleCnt="0"/>
      <dgm:spPr/>
    </dgm:pt>
    <dgm:pt modelId="{AB7F592F-0B5A-4399-BE83-D0AD8CA3AFC9}" type="pres">
      <dgm:prSet presAssocID="{60F2A70C-B546-48FB-A7BB-997218BB3FF3}" presName="pictureRepeatNode" presStyleLbl="alignImgPlace1" presStyleIdx="2" presStyleCnt="3"/>
      <dgm:spPr/>
    </dgm:pt>
    <dgm:pt modelId="{B0294698-14B8-445E-9F46-56CEF9781356}" type="pres">
      <dgm:prSet presAssocID="{8426A002-BF01-4573-B9A3-0BE8B3C8B789}" presName="line_3" presStyleLbl="parChTrans1D1" presStyleIdx="1" presStyleCnt="2"/>
      <dgm:spPr/>
    </dgm:pt>
    <dgm:pt modelId="{7612808D-C4D3-4F56-BC4F-10834AFE6C55}" type="pres">
      <dgm:prSet presAssocID="{8426A002-BF01-4573-B9A3-0BE8B3C8B789}" presName="textparent_3" presStyleLbl="node1" presStyleIdx="0" presStyleCnt="0"/>
      <dgm:spPr/>
    </dgm:pt>
    <dgm:pt modelId="{C5030200-32F1-4402-A17D-1EDE95F98917}" type="pres">
      <dgm:prSet presAssocID="{8426A002-BF01-4573-B9A3-0BE8B3C8B789}" presName="text_3" presStyleLbl="revTx" presStyleIdx="1" presStyleCnt="2">
        <dgm:presLayoutVars>
          <dgm:bulletEnabled val="1"/>
        </dgm:presLayoutVars>
      </dgm:prSet>
      <dgm:spPr/>
    </dgm:pt>
  </dgm:ptLst>
  <dgm:cxnLst>
    <dgm:cxn modelId="{E814AD0D-731C-44C1-8395-A83C2D5F88E3}" type="presOf" srcId="{A9D82690-15C6-48D1-AE28-D89BD559574C}" destId="{C9168EB2-3EC8-48D5-8816-A4E610E6B5A7}" srcOrd="0" destOrd="0" presId="urn:microsoft.com/office/officeart/2008/layout/CircularPictureCallout"/>
    <dgm:cxn modelId="{D3663E25-105B-4129-9493-578458F8D067}" type="presOf" srcId="{8426A002-BF01-4573-B9A3-0BE8B3C8B789}" destId="{C5030200-32F1-4402-A17D-1EDE95F98917}" srcOrd="0" destOrd="0" presId="urn:microsoft.com/office/officeart/2008/layout/CircularPictureCallout"/>
    <dgm:cxn modelId="{9D4EE72E-D65F-4381-AB27-878182231E66}" type="presOf" srcId="{BD8B8AD9-9E95-4DA6-A5CB-F0E2796C08C1}" destId="{4BE54D69-1EF5-4965-AC50-AB2962B5F908}" srcOrd="0" destOrd="0" presId="urn:microsoft.com/office/officeart/2008/layout/CircularPictureCallout"/>
    <dgm:cxn modelId="{6C64F43C-313F-4602-8085-AF3D471FA0F4}" type="presOf" srcId="{96C01A93-CAD1-4E06-B8C3-D66954B788A5}" destId="{16D155F0-96AC-47C9-A388-A33363FB55D0}" srcOrd="0" destOrd="0" presId="urn:microsoft.com/office/officeart/2008/layout/CircularPictureCallout"/>
    <dgm:cxn modelId="{8F801E54-E0D2-4997-A9DA-16FC6450ACE2}" type="presOf" srcId="{60F2A70C-B546-48FB-A7BB-997218BB3FF3}" destId="{AB7F592F-0B5A-4399-BE83-D0AD8CA3AFC9}" srcOrd="0" destOrd="0" presId="urn:microsoft.com/office/officeart/2008/layout/CircularPictureCallout"/>
    <dgm:cxn modelId="{4F5E3274-4067-45CB-844E-A666B1A5E24F}" type="presOf" srcId="{E0A49914-EE09-4021-84FF-3F5F905B3E5C}" destId="{2E35917F-524B-4310-821A-7551079A8094}" srcOrd="0" destOrd="0" presId="urn:microsoft.com/office/officeart/2008/layout/CircularPictureCallout"/>
    <dgm:cxn modelId="{80719AB6-9C00-472B-BD68-F9B282A523F6}" srcId="{A9D82690-15C6-48D1-AE28-D89BD559574C}" destId="{BD8B8AD9-9E95-4DA6-A5CB-F0E2796C08C1}" srcOrd="0" destOrd="0" parTransId="{6B0CEFEE-7474-46D0-BDE8-B165A8C8BA4A}" sibTransId="{96C01A93-CAD1-4E06-B8C3-D66954B788A5}"/>
    <dgm:cxn modelId="{68D266B8-5F20-4C2F-8ED5-E824EDACE388}" srcId="{A9D82690-15C6-48D1-AE28-D89BD559574C}" destId="{3EBD9A7D-1185-4390-8AA6-C7F8F2C6B8A7}" srcOrd="1" destOrd="0" parTransId="{61E317F9-2836-4265-8451-CD846DD17E02}" sibTransId="{E0A49914-EE09-4021-84FF-3F5F905B3E5C}"/>
    <dgm:cxn modelId="{CAFB94B9-B704-4517-BCCB-D5A7F17CDE6C}" srcId="{A9D82690-15C6-48D1-AE28-D89BD559574C}" destId="{8426A002-BF01-4573-B9A3-0BE8B3C8B789}" srcOrd="2" destOrd="0" parTransId="{40C53A68-5BD9-4606-BD56-432EE78ADECA}" sibTransId="{60F2A70C-B546-48FB-A7BB-997218BB3FF3}"/>
    <dgm:cxn modelId="{2F4A62BA-F02E-4AAB-8BE1-A0CB1C2186B2}" type="presOf" srcId="{3EBD9A7D-1185-4390-8AA6-C7F8F2C6B8A7}" destId="{E2F67E02-82F6-4025-8952-10F618548C97}" srcOrd="0" destOrd="0" presId="urn:microsoft.com/office/officeart/2008/layout/CircularPictureCallout"/>
    <dgm:cxn modelId="{9E513133-12B8-42AC-93EA-7A8AB5007D45}" type="presParOf" srcId="{C9168EB2-3EC8-48D5-8816-A4E610E6B5A7}" destId="{FCF71DD9-E4CC-4D73-B0AB-AA2A9401A1A5}" srcOrd="0" destOrd="0" presId="urn:microsoft.com/office/officeart/2008/layout/CircularPictureCallout"/>
    <dgm:cxn modelId="{84AC9099-A0F3-456D-809B-FA1047F645C7}" type="presParOf" srcId="{FCF71DD9-E4CC-4D73-B0AB-AA2A9401A1A5}" destId="{16B2C653-3720-4FE5-BEED-8D688E3D5FFB}" srcOrd="0" destOrd="0" presId="urn:microsoft.com/office/officeart/2008/layout/CircularPictureCallout"/>
    <dgm:cxn modelId="{0AA5AD01-7202-48C6-A2A5-207D42C7C105}" type="presParOf" srcId="{16B2C653-3720-4FE5-BEED-8D688E3D5FFB}" destId="{16D155F0-96AC-47C9-A388-A33363FB55D0}" srcOrd="0" destOrd="0" presId="urn:microsoft.com/office/officeart/2008/layout/CircularPictureCallout"/>
    <dgm:cxn modelId="{6EA0622E-661A-4BA8-9D47-D2EF0F334869}" type="presParOf" srcId="{FCF71DD9-E4CC-4D73-B0AB-AA2A9401A1A5}" destId="{4BE54D69-1EF5-4965-AC50-AB2962B5F908}" srcOrd="1" destOrd="0" presId="urn:microsoft.com/office/officeart/2008/layout/CircularPictureCallout"/>
    <dgm:cxn modelId="{C7097D2F-56A5-4B89-8613-A21E54E320FE}" type="presParOf" srcId="{FCF71DD9-E4CC-4D73-B0AB-AA2A9401A1A5}" destId="{2A18183A-38D9-4DAF-96F9-35F912765392}" srcOrd="2" destOrd="0" presId="urn:microsoft.com/office/officeart/2008/layout/CircularPictureCallout"/>
    <dgm:cxn modelId="{8CD21CB8-C658-4F62-8E31-1FF13D9E67E7}" type="presParOf" srcId="{2A18183A-38D9-4DAF-96F9-35F912765392}" destId="{2E35917F-524B-4310-821A-7551079A8094}" srcOrd="0" destOrd="0" presId="urn:microsoft.com/office/officeart/2008/layout/CircularPictureCallout"/>
    <dgm:cxn modelId="{B0E11B5B-B5CB-442F-A482-D0D253DBF6A9}" type="presParOf" srcId="{FCF71DD9-E4CC-4D73-B0AB-AA2A9401A1A5}" destId="{55F38AED-E387-45F7-89E3-D7B22D31087E}" srcOrd="3" destOrd="0" presId="urn:microsoft.com/office/officeart/2008/layout/CircularPictureCallout"/>
    <dgm:cxn modelId="{C3188A9A-313F-4DB0-B01C-AE9F39AC8A16}" type="presParOf" srcId="{FCF71DD9-E4CC-4D73-B0AB-AA2A9401A1A5}" destId="{6173E4DF-9070-4FA7-AF54-41376000B5A9}" srcOrd="4" destOrd="0" presId="urn:microsoft.com/office/officeart/2008/layout/CircularPictureCallout"/>
    <dgm:cxn modelId="{7F07ADD3-2623-4FA3-AD30-48F481E55E9C}" type="presParOf" srcId="{6173E4DF-9070-4FA7-AF54-41376000B5A9}" destId="{E2F67E02-82F6-4025-8952-10F618548C97}" srcOrd="0" destOrd="0" presId="urn:microsoft.com/office/officeart/2008/layout/CircularPictureCallout"/>
    <dgm:cxn modelId="{CB19CBE5-27F5-4CF7-B875-6F8CAAA83ADC}" type="presParOf" srcId="{FCF71DD9-E4CC-4D73-B0AB-AA2A9401A1A5}" destId="{16F5F936-7EB7-4AC5-A3FF-B54EDF7C3436}" srcOrd="5" destOrd="0" presId="urn:microsoft.com/office/officeart/2008/layout/CircularPictureCallout"/>
    <dgm:cxn modelId="{144F68E3-FB4F-4670-B962-F696EED48FD6}" type="presParOf" srcId="{16F5F936-7EB7-4AC5-A3FF-B54EDF7C3436}" destId="{AB7F592F-0B5A-4399-BE83-D0AD8CA3AFC9}" srcOrd="0" destOrd="0" presId="urn:microsoft.com/office/officeart/2008/layout/CircularPictureCallout"/>
    <dgm:cxn modelId="{47E8E2F4-2293-4F05-A93D-A0319A0E45B9}" type="presParOf" srcId="{FCF71DD9-E4CC-4D73-B0AB-AA2A9401A1A5}" destId="{B0294698-14B8-445E-9F46-56CEF9781356}" srcOrd="6" destOrd="0" presId="urn:microsoft.com/office/officeart/2008/layout/CircularPictureCallout"/>
    <dgm:cxn modelId="{902749B2-C24C-4F38-9348-7E9518D90980}" type="presParOf" srcId="{FCF71DD9-E4CC-4D73-B0AB-AA2A9401A1A5}" destId="{7612808D-C4D3-4F56-BC4F-10834AFE6C55}" srcOrd="7" destOrd="0" presId="urn:microsoft.com/office/officeart/2008/layout/CircularPictureCallout"/>
    <dgm:cxn modelId="{B6744677-1340-417C-855D-45D2F82A3702}" type="presParOf" srcId="{7612808D-C4D3-4F56-BC4F-10834AFE6C55}" destId="{C5030200-32F1-4402-A17D-1EDE95F9891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7FBA-1E1E-4C3A-A0A8-4DBF5435023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E1B573-9120-4A3F-8CAC-609D315499C2}">
      <dgm:prSet phldrT="[Text]" custT="1"/>
      <dgm:spPr/>
      <dgm:t>
        <a:bodyPr/>
        <a:lstStyle/>
        <a:p>
          <a:r>
            <a:rPr lang="en-US" sz="2800" dirty="0"/>
            <a:t>St. Constance:</a:t>
          </a:r>
          <a:br>
            <a:rPr lang="en-US" sz="2800" dirty="0"/>
          </a:br>
          <a:r>
            <a:rPr lang="en-US" sz="2800" dirty="0"/>
            <a:t>March</a:t>
          </a:r>
        </a:p>
      </dgm:t>
    </dgm:pt>
    <dgm:pt modelId="{7D87652F-02F9-4A62-B496-869068116BC8}" type="parTrans" cxnId="{C43C7DCB-5F25-4353-9E33-FFD7563192A2}">
      <dgm:prSet/>
      <dgm:spPr/>
      <dgm:t>
        <a:bodyPr/>
        <a:lstStyle/>
        <a:p>
          <a:endParaRPr lang="en-US"/>
        </a:p>
      </dgm:t>
    </dgm:pt>
    <dgm:pt modelId="{C7DD5080-9EB2-45CC-9A57-4902365E2501}" type="sibTrans" cxnId="{C43C7DCB-5F25-4353-9E33-FFD7563192A2}">
      <dgm:prSet/>
      <dgm:spPr/>
      <dgm:t>
        <a:bodyPr/>
        <a:lstStyle/>
        <a:p>
          <a:endParaRPr lang="en-US"/>
        </a:p>
      </dgm:t>
    </dgm:pt>
    <dgm:pt modelId="{9E3EFC51-DB6B-4EE3-9C12-73D0C3F7066B}">
      <dgm:prSet phldrT="[Text]" custT="1"/>
      <dgm:spPr/>
      <dgm:t>
        <a:bodyPr/>
        <a:lstStyle/>
        <a:p>
          <a:r>
            <a:rPr lang="en-US" sz="2000" dirty="0"/>
            <a:t>Lesson: Bubbles &amp; Crashes</a:t>
          </a:r>
        </a:p>
      </dgm:t>
    </dgm:pt>
    <dgm:pt modelId="{3F138B87-3B0F-45FA-808C-DDE9CF811829}" type="parTrans" cxnId="{480570BD-3C6D-49BE-A946-BC811AFB0D94}">
      <dgm:prSet/>
      <dgm:spPr/>
      <dgm:t>
        <a:bodyPr/>
        <a:lstStyle/>
        <a:p>
          <a:endParaRPr lang="en-US"/>
        </a:p>
      </dgm:t>
    </dgm:pt>
    <dgm:pt modelId="{34B68F5D-DB18-48EC-9B6C-6AED8143CBFA}" type="sibTrans" cxnId="{480570BD-3C6D-49BE-A946-BC811AFB0D94}">
      <dgm:prSet/>
      <dgm:spPr/>
      <dgm:t>
        <a:bodyPr/>
        <a:lstStyle/>
        <a:p>
          <a:endParaRPr lang="en-US"/>
        </a:p>
      </dgm:t>
    </dgm:pt>
    <dgm:pt modelId="{7C987E66-1921-4787-86E4-2A4BADBD9FEB}">
      <dgm:prSet phldrT="[Text]" custT="1"/>
      <dgm:spPr/>
      <dgm:t>
        <a:bodyPr/>
        <a:lstStyle/>
        <a:p>
          <a:r>
            <a:rPr lang="en-US" sz="2000" dirty="0"/>
            <a:t>HW Review</a:t>
          </a:r>
        </a:p>
      </dgm:t>
    </dgm:pt>
    <dgm:pt modelId="{29D43222-9698-421C-925B-3FD63762705E}" type="parTrans" cxnId="{2AB443DA-DFA2-4679-B122-ED3341236433}">
      <dgm:prSet/>
      <dgm:spPr/>
      <dgm:t>
        <a:bodyPr/>
        <a:lstStyle/>
        <a:p>
          <a:endParaRPr lang="en-US"/>
        </a:p>
      </dgm:t>
    </dgm:pt>
    <dgm:pt modelId="{E9ABA1E3-79B6-49FE-A5C2-B72DB7EC6774}" type="sibTrans" cxnId="{2AB443DA-DFA2-4679-B122-ED3341236433}">
      <dgm:prSet/>
      <dgm:spPr/>
      <dgm:t>
        <a:bodyPr/>
        <a:lstStyle/>
        <a:p>
          <a:endParaRPr lang="en-US"/>
        </a:p>
      </dgm:t>
    </dgm:pt>
    <dgm:pt modelId="{3A6EB7BB-6027-4553-AF37-217ABDC29D90}">
      <dgm:prSet phldrT="[Text]" custT="1"/>
      <dgm:spPr/>
      <dgm:t>
        <a:bodyPr/>
        <a:lstStyle/>
        <a:p>
          <a:r>
            <a:rPr lang="en-US" sz="2000" dirty="0"/>
            <a:t>Envelope Game</a:t>
          </a:r>
        </a:p>
      </dgm:t>
    </dgm:pt>
    <dgm:pt modelId="{19F46E02-1744-4AB6-B444-2EA3C4F15801}" type="parTrans" cxnId="{75836887-323B-45CF-A3AC-B6BC4407CEFD}">
      <dgm:prSet/>
      <dgm:spPr/>
      <dgm:t>
        <a:bodyPr/>
        <a:lstStyle/>
        <a:p>
          <a:endParaRPr lang="en-US"/>
        </a:p>
      </dgm:t>
    </dgm:pt>
    <dgm:pt modelId="{0CDB9183-EC63-4BA7-993F-2BEAE5F1CD56}" type="sibTrans" cxnId="{75836887-323B-45CF-A3AC-B6BC4407CEFD}">
      <dgm:prSet/>
      <dgm:spPr/>
      <dgm:t>
        <a:bodyPr/>
        <a:lstStyle/>
        <a:p>
          <a:endParaRPr lang="en-US"/>
        </a:p>
      </dgm:t>
    </dgm:pt>
    <dgm:pt modelId="{B381D59A-B86B-4686-A0B5-BD0E820BF177}" type="pres">
      <dgm:prSet presAssocID="{FF137FBA-1E1E-4C3A-A0A8-4DBF54350231}" presName="Name0" presStyleCnt="0">
        <dgm:presLayoutVars>
          <dgm:dir/>
          <dgm:animLvl val="lvl"/>
          <dgm:resizeHandles/>
        </dgm:presLayoutVars>
      </dgm:prSet>
      <dgm:spPr/>
    </dgm:pt>
    <dgm:pt modelId="{8FF0BC95-065F-40B7-AF91-19884A83059A}" type="pres">
      <dgm:prSet presAssocID="{FEE1B573-9120-4A3F-8CAC-609D315499C2}" presName="linNode" presStyleCnt="0"/>
      <dgm:spPr/>
    </dgm:pt>
    <dgm:pt modelId="{BA4E2730-2FFF-4652-BBDA-0EEE06D214D8}" type="pres">
      <dgm:prSet presAssocID="{FEE1B573-9120-4A3F-8CAC-609D315499C2}" presName="parentShp" presStyleLbl="node1" presStyleIdx="0" presStyleCnt="1" custScaleX="93401" custLinFactY="-17807" custLinFactNeighborX="792" custLinFactNeighborY="-100000">
        <dgm:presLayoutVars>
          <dgm:bulletEnabled val="1"/>
        </dgm:presLayoutVars>
      </dgm:prSet>
      <dgm:spPr/>
    </dgm:pt>
    <dgm:pt modelId="{3450E037-CC0E-4E50-889F-428FA30A62C1}" type="pres">
      <dgm:prSet presAssocID="{FEE1B573-9120-4A3F-8CAC-609D315499C2}" presName="childShp" presStyleLbl="bgAccFollowNode1" presStyleIdx="0" presStyleCnt="1" custScaleX="92756" custLinFactNeighborX="2244" custLinFactNeighborY="-2116">
        <dgm:presLayoutVars>
          <dgm:bulletEnabled val="1"/>
        </dgm:presLayoutVars>
      </dgm:prSet>
      <dgm:spPr/>
    </dgm:pt>
  </dgm:ptLst>
  <dgm:cxnLst>
    <dgm:cxn modelId="{D8757F23-3FE0-4488-BDD5-CF39C185170C}" type="presOf" srcId="{3A6EB7BB-6027-4553-AF37-217ABDC29D90}" destId="{3450E037-CC0E-4E50-889F-428FA30A62C1}" srcOrd="0" destOrd="1" presId="urn:microsoft.com/office/officeart/2005/8/layout/vList6"/>
    <dgm:cxn modelId="{F910B52A-D906-4061-A205-CFA6AE1F519E}" type="presOf" srcId="{9E3EFC51-DB6B-4EE3-9C12-73D0C3F7066B}" destId="{3450E037-CC0E-4E50-889F-428FA30A62C1}" srcOrd="0" destOrd="2" presId="urn:microsoft.com/office/officeart/2005/8/layout/vList6"/>
    <dgm:cxn modelId="{75836887-323B-45CF-A3AC-B6BC4407CEFD}" srcId="{FEE1B573-9120-4A3F-8CAC-609D315499C2}" destId="{3A6EB7BB-6027-4553-AF37-217ABDC29D90}" srcOrd="1" destOrd="0" parTransId="{19F46E02-1744-4AB6-B444-2EA3C4F15801}" sibTransId="{0CDB9183-EC63-4BA7-993F-2BEAE5F1CD56}"/>
    <dgm:cxn modelId="{480570BD-3C6D-49BE-A946-BC811AFB0D94}" srcId="{FEE1B573-9120-4A3F-8CAC-609D315499C2}" destId="{9E3EFC51-DB6B-4EE3-9C12-73D0C3F7066B}" srcOrd="2" destOrd="0" parTransId="{3F138B87-3B0F-45FA-808C-DDE9CF811829}" sibTransId="{34B68F5D-DB18-48EC-9B6C-6AED8143CBFA}"/>
    <dgm:cxn modelId="{1E5777BD-4E2D-4AA3-936F-0DD4B68D421D}" type="presOf" srcId="{FEE1B573-9120-4A3F-8CAC-609D315499C2}" destId="{BA4E2730-2FFF-4652-BBDA-0EEE06D214D8}" srcOrd="0" destOrd="0" presId="urn:microsoft.com/office/officeart/2005/8/layout/vList6"/>
    <dgm:cxn modelId="{C43C7DCB-5F25-4353-9E33-FFD7563192A2}" srcId="{FF137FBA-1E1E-4C3A-A0A8-4DBF54350231}" destId="{FEE1B573-9120-4A3F-8CAC-609D315499C2}" srcOrd="0" destOrd="0" parTransId="{7D87652F-02F9-4A62-B496-869068116BC8}" sibTransId="{C7DD5080-9EB2-45CC-9A57-4902365E2501}"/>
    <dgm:cxn modelId="{2AB443DA-DFA2-4679-B122-ED3341236433}" srcId="{FEE1B573-9120-4A3F-8CAC-609D315499C2}" destId="{7C987E66-1921-4787-86E4-2A4BADBD9FEB}" srcOrd="0" destOrd="0" parTransId="{29D43222-9698-421C-925B-3FD63762705E}" sibTransId="{E9ABA1E3-79B6-49FE-A5C2-B72DB7EC6774}"/>
    <dgm:cxn modelId="{0ACF19F0-EF1F-4D3D-9CB1-53CF02890CED}" type="presOf" srcId="{7C987E66-1921-4787-86E4-2A4BADBD9FEB}" destId="{3450E037-CC0E-4E50-889F-428FA30A62C1}" srcOrd="0" destOrd="0" presId="urn:microsoft.com/office/officeart/2005/8/layout/vList6"/>
    <dgm:cxn modelId="{73C431F2-200D-4C16-8AE5-76E6CF7A9247}" type="presOf" srcId="{FF137FBA-1E1E-4C3A-A0A8-4DBF54350231}" destId="{B381D59A-B86B-4686-A0B5-BD0E820BF177}" srcOrd="0" destOrd="0" presId="urn:microsoft.com/office/officeart/2005/8/layout/vList6"/>
    <dgm:cxn modelId="{2AEB573F-0811-4FBA-8554-CAE3ABE1F751}" type="presParOf" srcId="{B381D59A-B86B-4686-A0B5-BD0E820BF177}" destId="{8FF0BC95-065F-40B7-AF91-19884A83059A}" srcOrd="0" destOrd="0" presId="urn:microsoft.com/office/officeart/2005/8/layout/vList6"/>
    <dgm:cxn modelId="{F8291246-80FB-459F-AF75-68EACCC889C2}" type="presParOf" srcId="{8FF0BC95-065F-40B7-AF91-19884A83059A}" destId="{BA4E2730-2FFF-4652-BBDA-0EEE06D214D8}" srcOrd="0" destOrd="0" presId="urn:microsoft.com/office/officeart/2005/8/layout/vList6"/>
    <dgm:cxn modelId="{62808DCD-4992-4F6F-B9E7-5F96F8C08888}" type="presParOf" srcId="{8FF0BC95-065F-40B7-AF91-19884A83059A}" destId="{3450E037-CC0E-4E50-889F-428FA30A62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4698-14B8-445E-9F46-56CEF9781356}">
      <dsp:nvSpPr>
        <dsp:cNvPr id="0" name=""/>
        <dsp:cNvSpPr/>
      </dsp:nvSpPr>
      <dsp:spPr>
        <a:xfrm>
          <a:off x="2215260" y="3083934"/>
          <a:ext cx="3406561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8AED-E387-45F7-89E3-D7B22D31087E}">
      <dsp:nvSpPr>
        <dsp:cNvPr id="0" name=""/>
        <dsp:cNvSpPr/>
      </dsp:nvSpPr>
      <dsp:spPr>
        <a:xfrm>
          <a:off x="2215260" y="711677"/>
          <a:ext cx="3406561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55F0-96AC-47C9-A388-A33363FB55D0}">
      <dsp:nvSpPr>
        <dsp:cNvPr id="0" name=""/>
        <dsp:cNvSpPr/>
      </dsp:nvSpPr>
      <dsp:spPr>
        <a:xfrm>
          <a:off x="317454" y="0"/>
          <a:ext cx="3795612" cy="379561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E54D69-1EF5-4965-AC50-AB2962B5F908}">
      <dsp:nvSpPr>
        <dsp:cNvPr id="0" name=""/>
        <dsp:cNvSpPr/>
      </dsp:nvSpPr>
      <dsp:spPr>
        <a:xfrm>
          <a:off x="1000664" y="2015469"/>
          <a:ext cx="2429191" cy="125255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>
            <a:latin typeface="Palatino Linotype" panose="02040502050505030304" pitchFamily="18" charset="0"/>
          </a:endParaRPr>
        </a:p>
      </dsp:txBody>
      <dsp:txXfrm>
        <a:off x="1000664" y="2015469"/>
        <a:ext cx="2429191" cy="1252551"/>
      </dsp:txXfrm>
    </dsp:sp>
    <dsp:sp modelId="{2E35917F-524B-4310-821A-7551079A8094}">
      <dsp:nvSpPr>
        <dsp:cNvPr id="0" name=""/>
        <dsp:cNvSpPr/>
      </dsp:nvSpPr>
      <dsp:spPr>
        <a:xfrm>
          <a:off x="4910145" y="0"/>
          <a:ext cx="1423354" cy="1423354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F67E02-82F6-4025-8952-10F618548C97}">
      <dsp:nvSpPr>
        <dsp:cNvPr id="0" name=""/>
        <dsp:cNvSpPr/>
      </dsp:nvSpPr>
      <dsp:spPr>
        <a:xfrm>
          <a:off x="6333499" y="0"/>
          <a:ext cx="2590027" cy="142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Damian</a:t>
          </a:r>
        </a:p>
      </dsp:txBody>
      <dsp:txXfrm>
        <a:off x="6333499" y="0"/>
        <a:ext cx="2590027" cy="1423354"/>
      </dsp:txXfrm>
    </dsp:sp>
    <dsp:sp modelId="{AB7F592F-0B5A-4399-BE83-D0AD8CA3AFC9}">
      <dsp:nvSpPr>
        <dsp:cNvPr id="0" name=""/>
        <dsp:cNvSpPr/>
      </dsp:nvSpPr>
      <dsp:spPr>
        <a:xfrm>
          <a:off x="4910145" y="2372257"/>
          <a:ext cx="1423354" cy="1423354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030200-32F1-4402-A17D-1EDE95F98917}">
      <dsp:nvSpPr>
        <dsp:cNvPr id="0" name=""/>
        <dsp:cNvSpPr/>
      </dsp:nvSpPr>
      <dsp:spPr>
        <a:xfrm>
          <a:off x="6333499" y="2372257"/>
          <a:ext cx="1683013" cy="142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John</a:t>
          </a:r>
        </a:p>
      </dsp:txBody>
      <dsp:txXfrm>
        <a:off x="6333499" y="2372257"/>
        <a:ext cx="1683013" cy="1423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E037-CC0E-4E50-889F-428FA30A62C1}">
      <dsp:nvSpPr>
        <dsp:cNvPr id="0" name=""/>
        <dsp:cNvSpPr/>
      </dsp:nvSpPr>
      <dsp:spPr>
        <a:xfrm>
          <a:off x="2928119" y="0"/>
          <a:ext cx="3903149" cy="1830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HW Review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Envelope Game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Lesson: Bubbles &amp; Crashes</a:t>
          </a:r>
        </a:p>
      </dsp:txBody>
      <dsp:txXfrm>
        <a:off x="2928119" y="228789"/>
        <a:ext cx="3216782" cy="1372734"/>
      </dsp:txXfrm>
    </dsp:sp>
    <dsp:sp modelId="{BA4E2730-2FFF-4652-BBDA-0EEE06D214D8}">
      <dsp:nvSpPr>
        <dsp:cNvPr id="0" name=""/>
        <dsp:cNvSpPr/>
      </dsp:nvSpPr>
      <dsp:spPr>
        <a:xfrm>
          <a:off x="278301" y="0"/>
          <a:ext cx="2620193" cy="1830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St. Constance:</a:t>
          </a:r>
          <a:br>
            <a:rPr lang="en-US" sz="2800" kern="1200" dirty="0"/>
          </a:br>
          <a:r>
            <a:rPr lang="en-US" sz="2800" kern="1200" dirty="0"/>
            <a:t>March</a:t>
          </a:r>
        </a:p>
      </dsp:txBody>
      <dsp:txXfrm>
        <a:off x="367649" y="89348"/>
        <a:ext cx="2441497" cy="1651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7196-D9B7-47E9-9F37-01193FAB5074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0C60-10C8-4358-8B52-7B24CC5CD4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F3E07-9407-4959-BFFB-A148B8EF0E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11/3/2009</a:t>
            </a:r>
          </a:p>
        </p:txBody>
      </p:sp>
    </p:spTree>
    <p:extLst>
      <p:ext uri="{BB962C8B-B14F-4D97-AF65-F5344CB8AC3E}">
        <p14:creationId xmlns:p14="http://schemas.microsoft.com/office/powerpoint/2010/main" val="241134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6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2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30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88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9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11/3/2009</a:t>
            </a:r>
          </a:p>
        </p:txBody>
      </p:sp>
    </p:spTree>
    <p:extLst>
      <p:ext uri="{BB962C8B-B14F-4D97-AF65-F5344CB8AC3E}">
        <p14:creationId xmlns:p14="http://schemas.microsoft.com/office/powerpoint/2010/main" val="2568680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11/3/2009</a:t>
            </a:r>
          </a:p>
        </p:txBody>
      </p:sp>
    </p:spTree>
    <p:extLst>
      <p:ext uri="{BB962C8B-B14F-4D97-AF65-F5344CB8AC3E}">
        <p14:creationId xmlns:p14="http://schemas.microsoft.com/office/powerpoint/2010/main" val="386398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37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3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7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5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6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6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6FC51-32B2-4C40-9C2C-42C4A3ED0F5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0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9C74-0224-6D48-8483-C88641925BAF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D48B-AE06-7B40-BC3C-50FB7163FBEF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3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AC95-2F90-CA43-B07F-2DF9BE4D3CE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860-A92B-AB4B-AE26-527AD6633C71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7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430-ED83-DB40-99CB-C8F2AB524AC1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5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2D8B-47FE-984A-8CB2-25659EEE193B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8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1C06-4A54-664F-B967-149907F81C32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5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C350-D758-B644-B063-35845BE3AB09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D83-F83F-5C49-91A6-CA955A6F3338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4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E0B7-2C8C-7A4A-8760-42C474A36BA6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9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85CE-B788-3440-8840-7296B9DBCFC3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7BAA-FF00-B744-8CAA-819837B00985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6E55-175B-45B6-B99F-D164A60FA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0uonkloX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M0uonkloXY" TargetMode="External"/><Relationship Id="rId4" Type="http://schemas.openxmlformats.org/officeDocument/2006/relationships/hyperlink" Target="https://www.youtube.com/watch?v=zgDVI9z3Dj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zgDVI9z3Dj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-76200" y="815281"/>
            <a:ext cx="9144000" cy="137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 Constance Class of 2024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7 – Market Cycles: Bubbles &amp; Crashes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14, 2024</a:t>
            </a:r>
          </a:p>
        </p:txBody>
      </p:sp>
      <p:pic>
        <p:nvPicPr>
          <p:cNvPr id="7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94;p31"/>
          <p:cNvSpPr txBox="1"/>
          <p:nvPr/>
        </p:nvSpPr>
        <p:spPr>
          <a:xfrm>
            <a:off x="0" y="186207"/>
            <a:ext cx="9144000" cy="6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Big Shoulders Fund | Stock Market Program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79ACEF-C272-305E-CE4C-661479B31813}"/>
              </a:ext>
            </a:extLst>
          </p:cNvPr>
          <p:cNvGraphicFramePr/>
          <p:nvPr/>
        </p:nvGraphicFramePr>
        <p:xfrm>
          <a:off x="-304800" y="2328323"/>
          <a:ext cx="9240982" cy="37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812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Overproduction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5"/>
          <p:cNvSpPr txBox="1">
            <a:spLocks noChangeArrowheads="1"/>
          </p:cNvSpPr>
          <p:nvPr/>
        </p:nvSpPr>
        <p:spPr bwMode="auto">
          <a:xfrm>
            <a:off x="228600" y="1511388"/>
            <a:ext cx="8693727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r>
              <a:rPr lang="en-US" sz="2000" dirty="0"/>
              <a:t>In good times, businesses add production capacity, and sometimes the supply of goods outpaces the demand:</a:t>
            </a:r>
          </a:p>
        </p:txBody>
      </p:sp>
      <p:pic>
        <p:nvPicPr>
          <p:cNvPr id="4098" name="Picture 2" descr="http://images.clipartpanda.com/rental-clipart-home_r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1" y="3197411"/>
            <a:ext cx="2180297" cy="21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75"/>
          <p:cNvSpPr txBox="1">
            <a:spLocks noChangeArrowheads="1"/>
          </p:cNvSpPr>
          <p:nvPr/>
        </p:nvSpPr>
        <p:spPr bwMode="auto">
          <a:xfrm>
            <a:off x="267277" y="2581164"/>
            <a:ext cx="2387237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000" b="1" i="1" dirty="0"/>
              <a:t>Real estate</a:t>
            </a:r>
          </a:p>
        </p:txBody>
      </p:sp>
      <p:sp>
        <p:nvSpPr>
          <p:cNvPr id="10" name="Text Box 175"/>
          <p:cNvSpPr txBox="1">
            <a:spLocks noChangeArrowheads="1"/>
          </p:cNvSpPr>
          <p:nvPr/>
        </p:nvSpPr>
        <p:spPr bwMode="auto">
          <a:xfrm>
            <a:off x="3096837" y="2581164"/>
            <a:ext cx="2764882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000" b="1" i="1" dirty="0"/>
              <a:t>Cars</a:t>
            </a:r>
          </a:p>
        </p:txBody>
      </p:sp>
      <p:sp>
        <p:nvSpPr>
          <p:cNvPr id="11" name="Text Box 175"/>
          <p:cNvSpPr txBox="1">
            <a:spLocks noChangeArrowheads="1"/>
          </p:cNvSpPr>
          <p:nvPr/>
        </p:nvSpPr>
        <p:spPr bwMode="auto">
          <a:xfrm>
            <a:off x="5555457" y="2581164"/>
            <a:ext cx="3606438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000" b="1" i="1" dirty="0"/>
              <a:t>Durable goods</a:t>
            </a:r>
          </a:p>
        </p:txBody>
      </p:sp>
      <p:pic>
        <p:nvPicPr>
          <p:cNvPr id="4100" name="Picture 4" descr="https://img1.etsystatic.com/038/0/7967515/il_fullxfull.549454907_hyx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788" r="3694" b="6059"/>
          <a:stretch/>
        </p:blipFill>
        <p:spPr bwMode="auto">
          <a:xfrm>
            <a:off x="3200400" y="3349812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-media-cache-ak0.pinimg.com/736x/e0/7a/4b/e07a4b34bc7273a089be84aff5175ef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9031" r="11579" b="19215"/>
          <a:stretch/>
        </p:blipFill>
        <p:spPr bwMode="auto">
          <a:xfrm>
            <a:off x="6072652" y="3342123"/>
            <a:ext cx="2444091" cy="20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39A4-247C-FA4F-98DD-9FA5231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2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233936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New Technologies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5"/>
          <p:cNvSpPr txBox="1">
            <a:spLocks noChangeArrowheads="1"/>
          </p:cNvSpPr>
          <p:nvPr/>
        </p:nvSpPr>
        <p:spPr bwMode="auto">
          <a:xfrm>
            <a:off x="1295400" y="1071207"/>
            <a:ext cx="6251865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/>
            <a:r>
              <a:rPr lang="en-US" sz="2400" dirty="0"/>
              <a:t>Sometimes new innovations inspire a lot of optimism, which pushes stock prices up:</a:t>
            </a:r>
          </a:p>
        </p:txBody>
      </p:sp>
      <p:pic>
        <p:nvPicPr>
          <p:cNvPr id="5122" name="Picture 2" descr="https://stocklogos.com/sites/default/files/styles/logo-medium/public/logos/image/1380714893-ee80b948f702906c7ac92ee798e677ad.png?itok=gB1_5d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89" y="4268731"/>
            <a:ext cx="1797013" cy="17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umbs.dreamstime.com/z/logo-biotechnology-laboratory-glass-gear-434141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3919" r="8564" b="27423"/>
          <a:stretch/>
        </p:blipFill>
        <p:spPr bwMode="auto">
          <a:xfrm>
            <a:off x="2090594" y="2141499"/>
            <a:ext cx="2481405" cy="17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4D3C7B-4B7B-924E-92D1-E7910191F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933" y="4282752"/>
            <a:ext cx="1625600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1F3E98-1C31-0340-994E-C363CF6F0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903" y="2329660"/>
            <a:ext cx="2698593" cy="15112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ECDFB-BF09-F34A-82D6-0A72CB34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5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67733" y="244705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Economic Slowdown and Market Decline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5"/>
          <p:cNvSpPr txBox="1">
            <a:spLocks noChangeArrowheads="1"/>
          </p:cNvSpPr>
          <p:nvPr/>
        </p:nvSpPr>
        <p:spPr bwMode="auto">
          <a:xfrm>
            <a:off x="762000" y="1362336"/>
            <a:ext cx="7772400" cy="10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r>
              <a:rPr lang="en-US" sz="2000" dirty="0"/>
              <a:t>When expectations outpace reality, the ”bubble” often bursts, and everyone tries to sell at the same time. Slowdowns in the economic cycle can lead to job losses and recessions. </a:t>
            </a:r>
          </a:p>
        </p:txBody>
      </p:sp>
      <p:pic>
        <p:nvPicPr>
          <p:cNvPr id="8194" name="Picture 2" descr="http://thumbs.dreamstime.com/z/deal-bullish-market-24291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17750"/>
            <a:ext cx="2687320" cy="27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reevectorgraphics.org/d/file/201102/b3e8a8bcf5e581f05117b53160bbf25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2" y="2947935"/>
            <a:ext cx="3253480" cy="26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47A62-96F0-AB4B-87B1-63E6CAC0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3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225137" y="228600"/>
            <a:ext cx="8693727" cy="6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5"/>
          <p:cNvSpPr txBox="1">
            <a:spLocks noChangeArrowheads="1"/>
          </p:cNvSpPr>
          <p:nvPr/>
        </p:nvSpPr>
        <p:spPr bwMode="auto">
          <a:xfrm>
            <a:off x="210705" y="1752600"/>
            <a:ext cx="8693727" cy="254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There Have Been Many Instances</a:t>
            </a:r>
            <a:br>
              <a:rPr lang="en-US" sz="4000" b="1" dirty="0"/>
            </a:br>
            <a:r>
              <a:rPr lang="en-US" sz="4000" b="1" dirty="0"/>
              <a:t>of Investment Bubbles in the Past.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i="1" dirty="0"/>
              <a:t>Here are some examples!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90042-FA07-EC49-8107-B5BA8DBF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1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383776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Tulip Mania of 1634-1637 in Netherlands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clipartlord.com/wp-content/uploads/2014/07/tulip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33152"/>
            <a:ext cx="1697314" cy="32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5"/>
          <p:cNvSpPr txBox="1">
            <a:spLocks noChangeArrowheads="1"/>
          </p:cNvSpPr>
          <p:nvPr/>
        </p:nvSpPr>
        <p:spPr bwMode="auto">
          <a:xfrm>
            <a:off x="3363768" y="1713198"/>
            <a:ext cx="5323032" cy="31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Tulip was introduced in Europe in the 17</a:t>
            </a:r>
            <a:r>
              <a:rPr lang="en-US" sz="2000" baseline="30000" dirty="0"/>
              <a:t>th</a:t>
            </a:r>
            <a:r>
              <a:rPr lang="en-US" sz="2000" dirty="0"/>
              <a:t> century, and quickly became a symbol of success.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Tulip prices went up dramatically, and sophisticated markets developed around trading tulips.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Some tulip bulbs sold for more than 10 times the annual income of a skilled craftsman.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4A0AC-B7B9-7948-BC3A-64B7D50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-1" y="381000"/>
            <a:ext cx="9144001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The Great Depression of 1929-1932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5"/>
          <p:cNvSpPr txBox="1">
            <a:spLocks noChangeArrowheads="1"/>
          </p:cNvSpPr>
          <p:nvPr/>
        </p:nvSpPr>
        <p:spPr bwMode="auto">
          <a:xfrm>
            <a:off x="3973368" y="2002576"/>
            <a:ext cx="4484832" cy="28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Economists still argue about the causes.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Unemployment reached 25% in the US, and up to 33% in other countries.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Economic uncertainty from the </a:t>
            </a:r>
            <a:br>
              <a:rPr lang="en-US" sz="2000" dirty="0"/>
            </a:br>
            <a:r>
              <a:rPr lang="en-US" sz="2000" dirty="0"/>
              <a:t>Depression helped contribute to the start of World War II.</a:t>
            </a:r>
          </a:p>
        </p:txBody>
      </p:sp>
      <p:pic>
        <p:nvPicPr>
          <p:cNvPr id="11266" name="Picture 2" descr="http://f.tqn.com/y/history1900s/1/0/a/gd4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1159"/>
            <a:ext cx="2809382" cy="36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6F804-63B7-0545-93C4-1CD6A1F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4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225137" y="457200"/>
            <a:ext cx="8693727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The Dot-com bubble of 2001 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5"/>
          <p:cNvSpPr txBox="1">
            <a:spLocks noChangeArrowheads="1"/>
          </p:cNvSpPr>
          <p:nvPr/>
        </p:nvSpPr>
        <p:spPr bwMode="auto">
          <a:xfrm>
            <a:off x="3733800" y="2057400"/>
            <a:ext cx="5050952" cy="346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Fueled by the revolutionary implications of the internet and telecommunications technology.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However, many companies did not have real business models, and 50% of dot-coms did not survive the burst.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$5 trillion in market value of technology companies was wiped out between 2000 and 2002.</a:t>
            </a:r>
          </a:p>
        </p:txBody>
      </p:sp>
      <p:pic>
        <p:nvPicPr>
          <p:cNvPr id="12290" name="Picture 2" descr="http://betanews.com/wp-content/uploads/2014/10/bubble_bur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5" y="2362201"/>
            <a:ext cx="3218295" cy="17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485A9-F488-514B-AF64-DFB7B836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7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198005" y="200479"/>
            <a:ext cx="8693727" cy="199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The Great Recession</a:t>
            </a:r>
            <a:br>
              <a:rPr lang="en-US" sz="4000" b="1" dirty="0"/>
            </a:b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Please watch this video!</a:t>
            </a:r>
            <a:b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dirty="0">
                <a:hlinkClick r:id="rId3"/>
              </a:rPr>
              <a:t>https://www.youtube.com/watch?v=yM0uonkloXY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4000" b="1" dirty="0"/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485A9-F488-514B-AF64-DFB7B836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E90EE7F-B885-634B-935E-3F13274AB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62340"/>
            <a:ext cx="7441602" cy="42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4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485A9-F488-514B-AF64-DFB7B836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18</a:t>
            </a:fld>
            <a:endParaRPr lang="en-US" dirty="0"/>
          </a:p>
        </p:txBody>
      </p:sp>
      <p:pic>
        <p:nvPicPr>
          <p:cNvPr id="3075" name="162D158C-AEA7-47B3-A443-0A35DCEE9C97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4274"/>
            <a:ext cx="5791200" cy="43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5"/>
          <p:cNvSpPr txBox="1">
            <a:spLocks noChangeArrowheads="1"/>
          </p:cNvSpPr>
          <p:nvPr/>
        </p:nvSpPr>
        <p:spPr bwMode="auto">
          <a:xfrm>
            <a:off x="210705" y="76200"/>
            <a:ext cx="8693727" cy="19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Economic Downturns </a:t>
            </a:r>
          </a:p>
          <a:p>
            <a:pPr algn="ctr"/>
            <a:r>
              <a:rPr lang="en-US" sz="4000" b="1" dirty="0"/>
              <a:t>Throughout History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6035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0" y="152400"/>
            <a:ext cx="9143999" cy="131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Crashes Can Be a Great Buying Opportunity for a Disciplined Investor</a:t>
            </a:r>
          </a:p>
        </p:txBody>
      </p:sp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onthemoneyradio.org/wp-content/uploads/2014/10/otmr_warren-buffet_I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8"/>
          <a:stretch/>
        </p:blipFill>
        <p:spPr bwMode="auto">
          <a:xfrm>
            <a:off x="590182" y="2137291"/>
            <a:ext cx="2659639" cy="30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5"/>
          <p:cNvSpPr txBox="1">
            <a:spLocks noChangeArrowheads="1"/>
          </p:cNvSpPr>
          <p:nvPr/>
        </p:nvSpPr>
        <p:spPr bwMode="auto">
          <a:xfrm>
            <a:off x="3733800" y="2137291"/>
            <a:ext cx="4637232" cy="28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Warren Buffet is one of the most successful investors of all time.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He built his fortune from $10,000 in 1950 to $87 billion in 2018, partially by buying shares of good businesses in bad times, and holding on those shares over the longer term to benefit from compounding.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62E31-2F65-4C4D-AA4E-0A828DA8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What will we cover in this class?</a:t>
            </a:r>
            <a:endParaRPr sz="4000" b="1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 source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t. Constance Elementary School">
            <a:extLst>
              <a:ext uri="{FF2B5EF4-FFF2-40B4-BE49-F238E27FC236}">
                <a16:creationId xmlns:a16="http://schemas.microsoft.com/office/drawing/2014/main" id="{3C7FBA3C-597B-9576-7FD8-8834A1D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244"/>
            <a:ext cx="1769806" cy="18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FCCE02-1D07-2DDD-10C9-171F4F2AB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152174"/>
              </p:ext>
            </p:extLst>
          </p:nvPr>
        </p:nvGraphicFramePr>
        <p:xfrm>
          <a:off x="1673508" y="1025025"/>
          <a:ext cx="7013292" cy="183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755838-495F-1EBB-8BC0-969D5EA1D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574" y="3143562"/>
            <a:ext cx="8662852" cy="2624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6FC2E-9930-F3C3-D6C2-9CA5FFDB8032}"/>
              </a:ext>
            </a:extLst>
          </p:cNvPr>
          <p:cNvSpPr txBox="1"/>
          <p:nvPr/>
        </p:nvSpPr>
        <p:spPr>
          <a:xfrm>
            <a:off x="5867400" y="583129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Still time to win one of these!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DA7914B-D3C6-ED42-FF4B-CF2BFCD867C0}"/>
              </a:ext>
            </a:extLst>
          </p:cNvPr>
          <p:cNvSpPr/>
          <p:nvPr/>
        </p:nvSpPr>
        <p:spPr>
          <a:xfrm rot="10800000">
            <a:off x="5257799" y="5854440"/>
            <a:ext cx="609599" cy="31738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3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92221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Homework &amp; Class Activity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2C427-BFEC-BE4A-9B20-0F8ECB3BF474}"/>
              </a:ext>
            </a:extLst>
          </p:cNvPr>
          <p:cNvSpPr/>
          <p:nvPr/>
        </p:nvSpPr>
        <p:spPr>
          <a:xfrm>
            <a:off x="332509" y="1001111"/>
            <a:ext cx="8478982" cy="4991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Homework #1: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 Class Feedback on the Stock Market Program (SMP) 	 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Due Date: April 5</a:t>
            </a:r>
            <a:endParaRPr lang="en-US" sz="1600" dirty="0">
              <a:solidFill>
                <a:prstClr val="black"/>
              </a:solidFill>
              <a:latin typeface="Palatino Linotype" panose="02040502050505030304" pitchFamily="18" charset="0"/>
              <a:cs typeface="Angsana New" panose="020B0502040204020203" pitchFamily="18" charset="-34"/>
            </a:endParaRP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rate your SMP experience overall (1-10)?</a:t>
            </a:r>
            <a:endParaRPr lang="en-US" sz="16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favorite part (</a:t>
            </a:r>
            <a:r>
              <a:rPr lang="en-US" sz="16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topic, activity, competition, or anything else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SMP? 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least favorite part of SMP?	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could make one change to enhance the SMP experience, what would it be?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like Group Work? Is that a better way to build the portfolio? Do Homework?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 you like the WatchList? Why or why not?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advice would you give to the next 8th grade class?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feedback would you give your SMP teachers (Austin, Damian and/or John)?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you interested in learning more about finance and investing? Any specifics?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you might want to pursue a career in finance? Generally, or specific ideas?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Anything else?!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Homework #2: 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Watch these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videos </a:t>
            </a:r>
            <a:r>
              <a:rPr lang="en-US" sz="1600" dirty="0">
                <a:latin typeface="Palatino Linotype" panose="02040502050505030304" pitchFamily="18" charset="0"/>
                <a:cs typeface="Angsana New" panose="020B0502040204020203" pitchFamily="18" charset="-34"/>
              </a:rPr>
              <a:t>and then discuss your stocks with your group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!</a:t>
            </a:r>
          </a:p>
          <a:p>
            <a:pPr lvl="1" algn="just"/>
            <a:r>
              <a:rPr lang="en-US" sz="900" dirty="0">
                <a:hlinkClick r:id="rId4"/>
              </a:rPr>
              <a:t>https://www.youtube.com/watch?v=zgDVI9z3Djw</a:t>
            </a:r>
            <a:r>
              <a:rPr lang="en-US" sz="900" dirty="0"/>
              <a:t> 	</a:t>
            </a:r>
            <a:r>
              <a:rPr lang="en-US" sz="900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  <a:hlinkClick r:id="rId5"/>
              </a:rPr>
              <a:t> https://www.youtube.com/watch?v=yM0uonkloXY</a:t>
            </a:r>
            <a:r>
              <a:rPr lang="en-US" sz="900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	                      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Due Date: April 5</a:t>
            </a:r>
            <a:endParaRPr lang="en-US" sz="1200" dirty="0">
              <a:solidFill>
                <a:prstClr val="black"/>
              </a:solidFill>
              <a:latin typeface="Palatino Linotype" panose="02040502050505030304" pitchFamily="18" charset="0"/>
              <a:cs typeface="Angsana New" panose="020B0502040204020203" pitchFamily="18" charset="-34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/>
              </a:solidFill>
              <a:latin typeface="Palatino Linotype" panose="02040502050505030304" pitchFamily="18" charset="0"/>
              <a:cs typeface="Angsana New" panose="020B0502040204020203" pitchFamily="18" charset="-3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Homework #3: </a:t>
            </a:r>
            <a:r>
              <a:rPr lang="en-US" sz="1600" i="1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Solve 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ngsana New" panose="020B0502040204020203" pitchFamily="18" charset="-34"/>
              </a:rPr>
              <a:t>The Envelope Game – Details on the Next Page           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Due Date: April 5</a:t>
            </a:r>
            <a:endParaRPr lang="en-US" sz="1600" dirty="0">
              <a:solidFill>
                <a:prstClr val="black"/>
              </a:solidFill>
              <a:latin typeface="Palatino Linotype" panose="02040502050505030304" pitchFamily="18" charset="0"/>
              <a:cs typeface="Angsana New" panose="020B0502040204020203" pitchFamily="18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A84C-3DFB-FC4E-A290-FB342DB8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1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Homework: Solving the Envelope Game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A84C-3DFB-FC4E-A290-FB342DB8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1B14E-0FA5-3057-2A95-A0644B1CC242}"/>
              </a:ext>
            </a:extLst>
          </p:cNvPr>
          <p:cNvSpPr txBox="1"/>
          <p:nvPr/>
        </p:nvSpPr>
        <p:spPr>
          <a:xfrm>
            <a:off x="685800" y="1047240"/>
            <a:ext cx="8007350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Next class, each member of the Group with the most thoughtful overall response to HW #1 will have the opportunity (but not the obligation) to play the Envelope Game. </a:t>
            </a:r>
          </a:p>
          <a:p>
            <a:r>
              <a:rPr lang="en-US" sz="1600" dirty="0"/>
              <a:t>We value your direct feedback and want to improve the class – so please be honest! </a:t>
            </a:r>
          </a:p>
          <a:p>
            <a:r>
              <a:rPr lang="en-US" sz="1600" dirty="0"/>
              <a:t>If you Choose to play, you will simply select 1 of 5 envelopes. No switches!</a:t>
            </a:r>
          </a:p>
          <a:p>
            <a:br>
              <a:rPr lang="en-US" sz="1600" dirty="0"/>
            </a:br>
            <a:r>
              <a:rPr lang="en-US" sz="1600" b="1" dirty="0"/>
              <a:t>Homework #3: How much is the Envelope Game worth?  </a:t>
            </a:r>
            <a:br>
              <a:rPr lang="en-US" sz="1600" b="1" dirty="0"/>
            </a:br>
            <a:r>
              <a:rPr lang="en-US" sz="1600" b="1" dirty="0"/>
              <a:t>There is an </a:t>
            </a:r>
            <a:r>
              <a:rPr lang="en-US" sz="1600" b="1" i="1" dirty="0"/>
              <a:t>exact </a:t>
            </a:r>
            <a:r>
              <a:rPr lang="en-US" sz="1600" b="1" dirty="0"/>
              <a:t>answer so… </a:t>
            </a:r>
            <a:r>
              <a:rPr lang="en-US" sz="1600" b="1" i="1" dirty="0"/>
              <a:t>Group work encouraged for HW#3!</a:t>
            </a:r>
            <a:br>
              <a:rPr lang="en-US" sz="1600" b="1" i="1" dirty="0"/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Written Response due in Class (April 19) but you can submit to Ms. Blecka earlier.</a:t>
            </a:r>
          </a:p>
          <a:p>
            <a:r>
              <a:rPr lang="en-US" sz="1600" dirty="0"/>
              <a:t>Each envelope will have one of the following outcomes inside. Look back through class notes and find the formula that helps you determine how to solve the math problem below. </a:t>
            </a:r>
            <a:br>
              <a:rPr lang="en-US" sz="1600" dirty="0"/>
            </a:br>
            <a:r>
              <a:rPr lang="en-US" sz="1600" dirty="0"/>
              <a:t>As we discussed in class, this framework (and formula) can be used to help you make tough decisions for the rest of your life! </a:t>
            </a:r>
            <a:br>
              <a:rPr lang="en-US" sz="1600" dirty="0"/>
            </a:br>
            <a:br>
              <a:rPr lang="en-US" sz="1600" dirty="0"/>
            </a:br>
            <a:r>
              <a:rPr lang="en-US" sz="1600" u="sng" dirty="0"/>
              <a:t>There will be one envelope with each of the following outcomes:</a:t>
            </a:r>
          </a:p>
          <a:p>
            <a:pPr marL="2171700" lvl="4" indent="-342900">
              <a:buAutoNum type="arabicParenR"/>
            </a:pPr>
            <a:r>
              <a:rPr lang="en-US" sz="1600" dirty="0"/>
              <a:t>Zero = Nothing won or lost </a:t>
            </a:r>
          </a:p>
          <a:p>
            <a:pPr marL="2171700" lvl="4" indent="-342900">
              <a:buAutoNum type="arabicParenR"/>
            </a:pPr>
            <a:r>
              <a:rPr lang="en-US" sz="1600" dirty="0">
                <a:solidFill>
                  <a:srgbClr val="00B050"/>
                </a:solidFill>
              </a:rPr>
              <a:t>Win $5 </a:t>
            </a:r>
          </a:p>
          <a:p>
            <a:pPr marL="2171700" lvl="4" indent="-342900">
              <a:buAutoNum type="arabicParenR"/>
            </a:pPr>
            <a:r>
              <a:rPr lang="en-US" sz="1600" dirty="0">
                <a:solidFill>
                  <a:srgbClr val="00B050"/>
                </a:solidFill>
              </a:rPr>
              <a:t>Win $10 </a:t>
            </a:r>
          </a:p>
          <a:p>
            <a:pPr marL="2171700" lvl="4" indent="-342900">
              <a:buAutoNum type="arabicParenR"/>
            </a:pPr>
            <a:r>
              <a:rPr lang="en-US" sz="1600" dirty="0">
                <a:solidFill>
                  <a:srgbClr val="00B050"/>
                </a:solidFill>
              </a:rPr>
              <a:t>Win $20 </a:t>
            </a:r>
          </a:p>
          <a:p>
            <a:pPr marL="2171700" lvl="4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Lose $10 </a:t>
            </a:r>
          </a:p>
        </p:txBody>
      </p:sp>
      <p:pic>
        <p:nvPicPr>
          <p:cNvPr id="4" name="Graphic 3" descr="Open envelope outline">
            <a:extLst>
              <a:ext uri="{FF2B5EF4-FFF2-40B4-BE49-F238E27FC236}">
                <a16:creationId xmlns:a16="http://schemas.microsoft.com/office/drawing/2014/main" id="{AE09C3F1-411D-B5A4-0295-54974EA38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0150" y="3835400"/>
            <a:ext cx="1219200" cy="1219200"/>
          </a:xfrm>
          <a:prstGeom prst="rect">
            <a:avLst/>
          </a:prstGeom>
        </p:spPr>
      </p:pic>
      <p:pic>
        <p:nvPicPr>
          <p:cNvPr id="5" name="Graphic 4" descr="Money with solid fill">
            <a:extLst>
              <a:ext uri="{FF2B5EF4-FFF2-40B4-BE49-F238E27FC236}">
                <a16:creationId xmlns:a16="http://schemas.microsoft.com/office/drawing/2014/main" id="{A2B83D54-2E20-C5ED-32E1-3FC1CC3E3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6350" y="4892861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8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" y="0"/>
            <a:ext cx="9144000" cy="94399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Palatino Linotype" panose="02040502050505030304" pitchFamily="18" charset="0"/>
              </a:rPr>
              <a:t>Pop 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D891-BAD9-A14E-BD2F-3A0DBF1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Line 177">
            <a:extLst>
              <a:ext uri="{FF2B5EF4-FFF2-40B4-BE49-F238E27FC236}">
                <a16:creationId xmlns:a16="http://schemas.microsoft.com/office/drawing/2014/main" id="{6EB4CECE-B03D-7041-A3A5-B7B583F0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jguzman\Desktop\bsf_logo_new_485.jpg">
            <a:extLst>
              <a:ext uri="{FF2B5EF4-FFF2-40B4-BE49-F238E27FC236}">
                <a16:creationId xmlns:a16="http://schemas.microsoft.com/office/drawing/2014/main" id="{45D8F958-232E-584A-8C4D-06040C6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12531D-93F9-80C2-7187-1CCC4FA6760D}"/>
              </a:ext>
            </a:extLst>
          </p:cNvPr>
          <p:cNvSpPr txBox="1"/>
          <p:nvPr/>
        </p:nvSpPr>
        <p:spPr>
          <a:xfrm>
            <a:off x="876300" y="1036607"/>
            <a:ext cx="739140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alatino Linotype" panose="02040502050505030304" pitchFamily="18" charset="0"/>
              </a:rPr>
              <a:t>Who thinks they know which 3 stocks have been the very performers since our Watch List was originally built back in October? </a:t>
            </a:r>
          </a:p>
        </p:txBody>
      </p:sp>
    </p:spTree>
    <p:extLst>
      <p:ext uri="{BB962C8B-B14F-4D97-AF65-F5344CB8AC3E}">
        <p14:creationId xmlns:p14="http://schemas.microsoft.com/office/powerpoint/2010/main" val="73688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260"/>
            <a:ext cx="9144000" cy="943992"/>
          </a:xfrm>
        </p:spPr>
        <p:txBody>
          <a:bodyPr>
            <a:normAutofit/>
          </a:bodyPr>
          <a:lstStyle/>
          <a:p>
            <a:r>
              <a:rPr lang="en-US" sz="4000" b="1" i="1" dirty="0"/>
              <a:t>Looking Back: The Original Watch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D891-BAD9-A14E-BD2F-3A0DBF1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Line 177">
            <a:extLst>
              <a:ext uri="{FF2B5EF4-FFF2-40B4-BE49-F238E27FC236}">
                <a16:creationId xmlns:a16="http://schemas.microsoft.com/office/drawing/2014/main" id="{6EB4CECE-B03D-7041-A3A5-B7B583F0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jguzman\Desktop\bsf_logo_new_485.jpg">
            <a:extLst>
              <a:ext uri="{FF2B5EF4-FFF2-40B4-BE49-F238E27FC236}">
                <a16:creationId xmlns:a16="http://schemas.microsoft.com/office/drawing/2014/main" id="{45D8F958-232E-584A-8C4D-06040C6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C4521-9473-A1AC-321B-2B3C69EE9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" y="1295404"/>
            <a:ext cx="8964042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" y="0"/>
            <a:ext cx="9144000" cy="943992"/>
          </a:xfrm>
        </p:spPr>
        <p:txBody>
          <a:bodyPr>
            <a:normAutofit/>
          </a:bodyPr>
          <a:lstStyle/>
          <a:p>
            <a:r>
              <a:rPr lang="en-US" sz="4000" b="1" dirty="0"/>
              <a:t>St. Constance – NEW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D891-BAD9-A14E-BD2F-3A0DBF1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Line 177">
            <a:extLst>
              <a:ext uri="{FF2B5EF4-FFF2-40B4-BE49-F238E27FC236}">
                <a16:creationId xmlns:a16="http://schemas.microsoft.com/office/drawing/2014/main" id="{6EB4CECE-B03D-7041-A3A5-B7B583F0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jguzman\Desktop\bsf_logo_new_485.jpg">
            <a:extLst>
              <a:ext uri="{FF2B5EF4-FFF2-40B4-BE49-F238E27FC236}">
                <a16:creationId xmlns:a16="http://schemas.microsoft.com/office/drawing/2014/main" id="{45D8F958-232E-584A-8C4D-06040C6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041CA-5FC9-4653-6020-7A5E0FB9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99205"/>
            <a:ext cx="8888936" cy="37489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3DC19-6E73-4BAA-880A-AA6FB62AEF36}"/>
              </a:ext>
            </a:extLst>
          </p:cNvPr>
          <p:cNvSpPr txBox="1"/>
          <p:nvPr/>
        </p:nvSpPr>
        <p:spPr>
          <a:xfrm>
            <a:off x="533400" y="48147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Reminder: On February 12</a:t>
            </a:r>
            <a:r>
              <a:rPr lang="en-US" sz="2000" baseline="30000" dirty="0"/>
              <a:t>th</a:t>
            </a:r>
            <a:r>
              <a:rPr lang="en-US" sz="2000" dirty="0"/>
              <a:t> we sold Microsoft, Apple, Adobe and Fisker. </a:t>
            </a:r>
            <a:br>
              <a:rPr lang="en-US" sz="2000" dirty="0"/>
            </a:br>
            <a:r>
              <a:rPr lang="en-US" sz="2000" dirty="0"/>
              <a:t>Those proceeds were used to buy Prologis, Target, </a:t>
            </a:r>
            <a:r>
              <a:rPr lang="en-US" sz="2000" dirty="0" err="1"/>
              <a:t>Ulta</a:t>
            </a:r>
            <a:r>
              <a:rPr lang="en-US" sz="2000" dirty="0"/>
              <a:t> and </a:t>
            </a:r>
            <a:r>
              <a:rPr lang="en-US" sz="2000" dirty="0" err="1"/>
              <a:t>Lantheus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071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" y="0"/>
            <a:ext cx="9144000" cy="943992"/>
          </a:xfrm>
        </p:spPr>
        <p:txBody>
          <a:bodyPr>
            <a:normAutofit/>
          </a:bodyPr>
          <a:lstStyle/>
          <a:p>
            <a:r>
              <a:rPr lang="en-US" sz="4000" b="1" dirty="0"/>
              <a:t>Big Shoulders Universe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D891-BAD9-A14E-BD2F-3A0DBF1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Line 177">
            <a:extLst>
              <a:ext uri="{FF2B5EF4-FFF2-40B4-BE49-F238E27FC236}">
                <a16:creationId xmlns:a16="http://schemas.microsoft.com/office/drawing/2014/main" id="{6EB4CECE-B03D-7041-A3A5-B7B583F0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jguzman\Desktop\bsf_logo_new_485.jpg">
            <a:extLst>
              <a:ext uri="{FF2B5EF4-FFF2-40B4-BE49-F238E27FC236}">
                <a16:creationId xmlns:a16="http://schemas.microsoft.com/office/drawing/2014/main" id="{45D8F958-232E-584A-8C4D-06040C6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20791C-8429-AE10-88AA-951A4549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86" y="778092"/>
            <a:ext cx="7465828" cy="51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7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260"/>
            <a:ext cx="9144000" cy="94399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Sector Fund Competition</a:t>
            </a:r>
            <a:br>
              <a:rPr lang="en-US" sz="4000" b="1" dirty="0"/>
            </a:br>
            <a:endParaRPr lang="en-US" sz="40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D891-BAD9-A14E-BD2F-3A0DBF1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Line 177">
            <a:extLst>
              <a:ext uri="{FF2B5EF4-FFF2-40B4-BE49-F238E27FC236}">
                <a16:creationId xmlns:a16="http://schemas.microsoft.com/office/drawing/2014/main" id="{6EB4CECE-B03D-7041-A3A5-B7B583F0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jguzman\Desktop\bsf_logo_new_485.jpg">
            <a:extLst>
              <a:ext uri="{FF2B5EF4-FFF2-40B4-BE49-F238E27FC236}">
                <a16:creationId xmlns:a16="http://schemas.microsoft.com/office/drawing/2014/main" id="{45D8F958-232E-584A-8C4D-06040C6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9C38F9-E8A9-9B9F-30FC-4AEC496B03C9}"/>
              </a:ext>
            </a:extLst>
          </p:cNvPr>
          <p:cNvSpPr txBox="1"/>
          <p:nvPr/>
        </p:nvSpPr>
        <p:spPr>
          <a:xfrm>
            <a:off x="1828800" y="5050081"/>
            <a:ext cx="609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r>
              <a:rPr lang="en-US" dirty="0"/>
              <a:t>Reminder: there are no switches in the Individual Contest -  </a:t>
            </a:r>
          </a:p>
          <a:p>
            <a:r>
              <a:rPr lang="en-US" dirty="0"/>
              <a:t>These are your Sectors for the rest of the year.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51F9D-630D-3DAA-098C-102412BA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" y="1249906"/>
            <a:ext cx="8753298" cy="21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rshearingeconomics.weebly.com/uploads/1/0/3/0/10303678/119492_or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/>
          <a:stretch/>
        </p:blipFill>
        <p:spPr bwMode="auto">
          <a:xfrm>
            <a:off x="762000" y="1709339"/>
            <a:ext cx="7543800" cy="42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0" y="292188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Economic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6CE50-7199-3D41-9920-B0A27EB1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957A0-E2E7-3B83-6868-3780FDD96967}"/>
              </a:ext>
            </a:extLst>
          </p:cNvPr>
          <p:cNvSpPr txBox="1"/>
          <p:nvPr/>
        </p:nvSpPr>
        <p:spPr>
          <a:xfrm>
            <a:off x="1600200" y="1066800"/>
            <a:ext cx="5791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Who remembers Ray Dalio – and the Economic Machine?</a:t>
            </a:r>
          </a:p>
        </p:txBody>
      </p:sp>
    </p:spTree>
    <p:extLst>
      <p:ext uri="{BB962C8B-B14F-4D97-AF65-F5344CB8AC3E}">
        <p14:creationId xmlns:p14="http://schemas.microsoft.com/office/powerpoint/2010/main" val="110622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210705" y="177060"/>
            <a:ext cx="9143999" cy="15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What Are Economic Cycles?</a:t>
            </a:r>
            <a:br>
              <a:rPr lang="en-US" sz="4000" b="1" dirty="0"/>
            </a:b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Please watch this video!</a:t>
            </a:r>
          </a:p>
          <a:p>
            <a:pPr algn="ctr"/>
            <a:r>
              <a:rPr lang="en-US" sz="1400" dirty="0">
                <a:hlinkClick r:id="rId4"/>
              </a:rPr>
              <a:t>https://www.youtube.com/watch?v=zgDVI9z3Djw</a:t>
            </a:r>
            <a:endParaRPr lang="en-US" sz="1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6CE50-7199-3D41-9920-B0A27EB1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9E3A8910-DDC8-3A41-912C-9530F976C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800849" cy="42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457200" y="118483"/>
            <a:ext cx="7924799" cy="180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Why Do Economic Cycles Exist?</a:t>
            </a:r>
          </a:p>
          <a:p>
            <a:pPr algn="ctr"/>
            <a:r>
              <a:rPr lang="en-US" sz="2400" b="1" i="1" u="sng" dirty="0">
                <a:solidFill>
                  <a:srgbClr val="00B0F0"/>
                </a:solidFill>
              </a:rPr>
              <a:t>“Extra Credit” = Participation Edge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Review slides #19 – 31, think about these concepts critically and develop 1 Great Question that you can ask in class</a:t>
            </a:r>
          </a:p>
        </p:txBody>
      </p:sp>
      <p:sp>
        <p:nvSpPr>
          <p:cNvPr id="6" name="Text Box 175"/>
          <p:cNvSpPr txBox="1">
            <a:spLocks noChangeArrowheads="1"/>
          </p:cNvSpPr>
          <p:nvPr/>
        </p:nvSpPr>
        <p:spPr bwMode="auto">
          <a:xfrm>
            <a:off x="236105" y="2325194"/>
            <a:ext cx="8693727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r>
              <a:rPr lang="en-US" sz="2000" dirty="0"/>
              <a:t>In good times people (and businesses) tend to:</a:t>
            </a:r>
          </a:p>
        </p:txBody>
      </p:sp>
      <p:sp>
        <p:nvSpPr>
          <p:cNvPr id="8" name="Text Box 175"/>
          <p:cNvSpPr txBox="1">
            <a:spLocks noChangeArrowheads="1"/>
          </p:cNvSpPr>
          <p:nvPr/>
        </p:nvSpPr>
        <p:spPr bwMode="auto">
          <a:xfrm>
            <a:off x="457201" y="2893303"/>
            <a:ext cx="2133600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r>
              <a:rPr lang="en-US" sz="2000" b="1" i="1" dirty="0"/>
              <a:t>1. Overborrow</a:t>
            </a:r>
          </a:p>
        </p:txBody>
      </p:sp>
      <p:pic>
        <p:nvPicPr>
          <p:cNvPr id="2052" name="Picture 4" descr="http://s2.postimage.org/yxsbipm09/Bank_Lo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3" y="3480246"/>
            <a:ext cx="2234754" cy="22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1.bigstockphoto.com/thumbs/0/4/3/small2/34008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6" y="3647826"/>
            <a:ext cx="2419344" cy="17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75"/>
          <p:cNvSpPr txBox="1">
            <a:spLocks noChangeArrowheads="1"/>
          </p:cNvSpPr>
          <p:nvPr/>
        </p:nvSpPr>
        <p:spPr bwMode="auto">
          <a:xfrm>
            <a:off x="3276601" y="2893303"/>
            <a:ext cx="2438400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r>
              <a:rPr lang="en-US" sz="2000" b="1" i="1" dirty="0"/>
              <a:t>2. Overproduce</a:t>
            </a:r>
          </a:p>
          <a:p>
            <a:pPr algn="ctr"/>
            <a:endParaRPr lang="en-US" sz="2000" b="1" i="1" dirty="0"/>
          </a:p>
        </p:txBody>
      </p:sp>
      <p:pic>
        <p:nvPicPr>
          <p:cNvPr id="2056" name="Picture 8" descr="http://sr.photos3.fotosearch.com/bthumb/CSP/CSP992/k134757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85058"/>
            <a:ext cx="1900388" cy="24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6147163" y="2868230"/>
            <a:ext cx="2539637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000" b="1" i="1" dirty="0"/>
              <a:t>3. Overexcite about new technologies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91DDD-C1E0-5A41-89E9-CC3FDD41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13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3999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Overborrowing</a:t>
            </a:r>
          </a:p>
        </p:txBody>
      </p:sp>
      <p:sp>
        <p:nvSpPr>
          <p:cNvPr id="6" name="Text Box 175"/>
          <p:cNvSpPr txBox="1">
            <a:spLocks noChangeArrowheads="1"/>
          </p:cNvSpPr>
          <p:nvPr/>
        </p:nvSpPr>
        <p:spPr bwMode="auto">
          <a:xfrm>
            <a:off x="273050" y="1282489"/>
            <a:ext cx="8693727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/>
            <a:r>
              <a:rPr lang="en-US" sz="2000" dirty="0"/>
              <a:t>When the economy is strong:</a:t>
            </a:r>
          </a:p>
        </p:txBody>
      </p:sp>
      <p:sp>
        <p:nvSpPr>
          <p:cNvPr id="12" name="Text Box 175"/>
          <p:cNvSpPr txBox="1">
            <a:spLocks noChangeArrowheads="1"/>
          </p:cNvSpPr>
          <p:nvPr/>
        </p:nvSpPr>
        <p:spPr bwMode="auto">
          <a:xfrm>
            <a:off x="483540" y="1917162"/>
            <a:ext cx="2387237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/>
            <a:r>
              <a:rPr lang="en-US" sz="2000" b="1" i="1" dirty="0"/>
              <a:t>1. Incomes grow</a:t>
            </a:r>
          </a:p>
        </p:txBody>
      </p:sp>
      <p:sp>
        <p:nvSpPr>
          <p:cNvPr id="17" name="Text Box 175"/>
          <p:cNvSpPr txBox="1">
            <a:spLocks noChangeArrowheads="1"/>
          </p:cNvSpPr>
          <p:nvPr/>
        </p:nvSpPr>
        <p:spPr bwMode="auto">
          <a:xfrm>
            <a:off x="2971800" y="1917162"/>
            <a:ext cx="2764882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/>
            <a:r>
              <a:rPr lang="en-US" sz="2000" b="1" i="1" dirty="0"/>
              <a:t>2. Asset prices go up</a:t>
            </a:r>
          </a:p>
          <a:p>
            <a:pPr algn="just"/>
            <a:endParaRPr lang="en-US" sz="2000" b="1" i="1" dirty="0"/>
          </a:p>
        </p:txBody>
      </p:sp>
      <p:sp>
        <p:nvSpPr>
          <p:cNvPr id="19" name="Text Box 175"/>
          <p:cNvSpPr txBox="1">
            <a:spLocks noChangeArrowheads="1"/>
          </p:cNvSpPr>
          <p:nvPr/>
        </p:nvSpPr>
        <p:spPr bwMode="auto">
          <a:xfrm>
            <a:off x="5689962" y="1917162"/>
            <a:ext cx="3606438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/>
            <a:r>
              <a:rPr lang="en-US" sz="2000" b="1" i="1" dirty="0"/>
              <a:t>3. Stock market booms</a:t>
            </a:r>
          </a:p>
        </p:txBody>
      </p:sp>
      <p:pic>
        <p:nvPicPr>
          <p:cNvPr id="3074" name="Picture 2" descr="http://www.epiceveryrep.com/wp-content/uploads/sites/117/2013/09/steady-growing-inc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7" y="2853714"/>
            <a:ext cx="2532881" cy="18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liparts.co/cliparts/Bia/KKG/BiaKKGq4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8" y="2756003"/>
            <a:ext cx="2663822" cy="20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reviews.123rf.com/images/chudtsankov/chudtsankov1108/chudtsankov110800058/10391636-Blue-Bull-With-Business-Graph--Stock-Vector-bull-cartoon-mark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57" y="2819115"/>
            <a:ext cx="1862906" cy="19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75"/>
          <p:cNvSpPr txBox="1">
            <a:spLocks noChangeArrowheads="1"/>
          </p:cNvSpPr>
          <p:nvPr/>
        </p:nvSpPr>
        <p:spPr bwMode="auto">
          <a:xfrm>
            <a:off x="239481" y="5003209"/>
            <a:ext cx="8693727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/>
            <a:r>
              <a:rPr lang="en-US" sz="2000" dirty="0"/>
              <a:t>People sometimes overestimate their ability to pay back a loan in good times, and they borrow more than they can afford to repay.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F095E-F6B4-CA48-AB5B-97645A32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6E55-175B-45B6-B99F-D164A60FAF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5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1178</Words>
  <Application>Microsoft Office PowerPoint</Application>
  <PresentationFormat>On-screen Show (4:3)</PresentationFormat>
  <Paragraphs>158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Palatino Linotype</vt:lpstr>
      <vt:lpstr>Office Theme</vt:lpstr>
      <vt:lpstr>PowerPoint Presentation</vt:lpstr>
      <vt:lpstr>What will we cover in this class?</vt:lpstr>
      <vt:lpstr>St. Constance – NEW Portfolio</vt:lpstr>
      <vt:lpstr>Big Shoulders Universe</vt:lpstr>
      <vt:lpstr>Sector Fund Competition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 Quiz</vt:lpstr>
      <vt:lpstr>Looking Back: The Original Watch List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Guzman</dc:creator>
  <cp:lastModifiedBy>John Czerwionka</cp:lastModifiedBy>
  <cp:revision>78</cp:revision>
  <dcterms:created xsi:type="dcterms:W3CDTF">2013-10-03T15:02:37Z</dcterms:created>
  <dcterms:modified xsi:type="dcterms:W3CDTF">2024-03-11T00:55:55Z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3ca9ef-1496-417f-9285-25b5037985b9_Enabled">
    <vt:lpwstr>true</vt:lpwstr>
  </property>
  <property fmtid="{D5CDD505-2E9C-101B-9397-08002B2CF9AE}" pid="3" name="MSIP_Label_da3ca9ef-1496-417f-9285-25b5037985b9_SetDate">
    <vt:lpwstr>2023-03-27T20:00:49Z</vt:lpwstr>
  </property>
  <property fmtid="{D5CDD505-2E9C-101B-9397-08002B2CF9AE}" pid="4" name="MSIP_Label_da3ca9ef-1496-417f-9285-25b5037985b9_Method">
    <vt:lpwstr>Standard</vt:lpwstr>
  </property>
  <property fmtid="{D5CDD505-2E9C-101B-9397-08002B2CF9AE}" pid="5" name="MSIP_Label_da3ca9ef-1496-417f-9285-25b5037985b9_Name">
    <vt:lpwstr>Non-Sensitive Business Use - Footer</vt:lpwstr>
  </property>
  <property fmtid="{D5CDD505-2E9C-101B-9397-08002B2CF9AE}" pid="6" name="MSIP_Label_da3ca9ef-1496-417f-9285-25b5037985b9_SiteId">
    <vt:lpwstr>2434528d-4270-4977-81dd-a6308c1761a3</vt:lpwstr>
  </property>
  <property fmtid="{D5CDD505-2E9C-101B-9397-08002B2CF9AE}" pid="7" name="MSIP_Label_da3ca9ef-1496-417f-9285-25b5037985b9_ActionId">
    <vt:lpwstr>a9a4aad6-746b-42ea-ac70-3122f7840c67</vt:lpwstr>
  </property>
  <property fmtid="{D5CDD505-2E9C-101B-9397-08002B2CF9AE}" pid="8" name="MSIP_Label_da3ca9ef-1496-417f-9285-25b5037985b9_ContentBits">
    <vt:lpwstr>2</vt:lpwstr>
  </property>
</Properties>
</file>