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7" r:id="rId2"/>
    <p:sldId id="369" r:id="rId3"/>
    <p:sldId id="367" r:id="rId4"/>
    <p:sldId id="365" r:id="rId5"/>
    <p:sldId id="368" r:id="rId6"/>
    <p:sldId id="371" r:id="rId7"/>
    <p:sldId id="372" r:id="rId8"/>
    <p:sldId id="374" r:id="rId9"/>
    <p:sldId id="362" r:id="rId10"/>
    <p:sldId id="363" r:id="rId11"/>
    <p:sldId id="349" r:id="rId12"/>
    <p:sldId id="351" r:id="rId13"/>
    <p:sldId id="347" r:id="rId14"/>
    <p:sldId id="335" r:id="rId15"/>
    <p:sldId id="360" r:id="rId16"/>
    <p:sldId id="358" r:id="rId17"/>
    <p:sldId id="3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3" autoAdjust="0"/>
    <p:restoredTop sz="94746" autoAdjust="0"/>
  </p:normalViewPr>
  <p:slideViewPr>
    <p:cSldViewPr>
      <p:cViewPr>
        <p:scale>
          <a:sx n="56" d="100"/>
          <a:sy n="56" d="100"/>
        </p:scale>
        <p:origin x="4968" y="2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82690-15C6-48D1-AE28-D89BD559574C}" type="doc">
      <dgm:prSet loTypeId="urn:microsoft.com/office/officeart/2008/layout/CircularPictureCallout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8B8AD9-9E95-4DA6-A5CB-F0E2796C08C1}">
      <dgm:prSet custT="1"/>
      <dgm:spPr/>
      <dgm:t>
        <a:bodyPr/>
        <a:lstStyle/>
        <a:p>
          <a:endParaRPr lang="en-US" sz="5400">
            <a:latin typeface="Palatino Linotype" panose="02040502050505030304" pitchFamily="18" charset="0"/>
          </a:endParaRPr>
        </a:p>
      </dgm:t>
    </dgm:pt>
    <dgm:pt modelId="{6B0CEFEE-7474-46D0-BDE8-B165A8C8BA4A}" type="parTrans" cxnId="{80719AB6-9C00-472B-BD68-F9B282A523F6}">
      <dgm:prSet/>
      <dgm:spPr/>
      <dgm:t>
        <a:bodyPr/>
        <a:lstStyle/>
        <a:p>
          <a:endParaRPr lang="en-US"/>
        </a:p>
      </dgm:t>
    </dgm:pt>
    <dgm:pt modelId="{96C01A93-CAD1-4E06-B8C3-D66954B788A5}" type="sibTrans" cxnId="{80719AB6-9C00-472B-BD68-F9B282A523F6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3EBD9A7D-1185-4390-8AA6-C7F8F2C6B8A7}">
      <dgm:prSet phldrT="[Text]" custT="1"/>
      <dgm:spPr/>
      <dgm:t>
        <a:bodyPr/>
        <a:lstStyle/>
        <a:p>
          <a:r>
            <a:rPr lang="en-US" sz="4800" dirty="0">
              <a:latin typeface="Palatino Linotype" panose="02040502050505030304" pitchFamily="18" charset="0"/>
            </a:rPr>
            <a:t>Damian</a:t>
          </a:r>
        </a:p>
      </dgm:t>
    </dgm:pt>
    <dgm:pt modelId="{61E317F9-2836-4265-8451-CD846DD17E02}" type="parTrans" cxnId="{68D266B8-5F20-4C2F-8ED5-E824EDACE388}">
      <dgm:prSet/>
      <dgm:spPr/>
      <dgm:t>
        <a:bodyPr/>
        <a:lstStyle/>
        <a:p>
          <a:endParaRPr lang="en-US"/>
        </a:p>
      </dgm:t>
    </dgm:pt>
    <dgm:pt modelId="{E0A49914-EE09-4021-84FF-3F5F905B3E5C}" type="sibTrans" cxnId="{68D266B8-5F20-4C2F-8ED5-E824EDACE388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426A002-BF01-4573-B9A3-0BE8B3C8B789}">
      <dgm:prSet phldrT="[Text]" custT="1"/>
      <dgm:spPr/>
      <dgm:t>
        <a:bodyPr/>
        <a:lstStyle/>
        <a:p>
          <a:r>
            <a:rPr lang="en-US" sz="4800" dirty="0">
              <a:latin typeface="Palatino Linotype" panose="02040502050505030304" pitchFamily="18" charset="0"/>
            </a:rPr>
            <a:t>John</a:t>
          </a:r>
        </a:p>
      </dgm:t>
    </dgm:pt>
    <dgm:pt modelId="{40C53A68-5BD9-4606-BD56-432EE78ADECA}" type="parTrans" cxnId="{CAFB94B9-B704-4517-BCCB-D5A7F17CDE6C}">
      <dgm:prSet/>
      <dgm:spPr/>
      <dgm:t>
        <a:bodyPr/>
        <a:lstStyle/>
        <a:p>
          <a:endParaRPr lang="en-US"/>
        </a:p>
      </dgm:t>
    </dgm:pt>
    <dgm:pt modelId="{60F2A70C-B546-48FB-A7BB-997218BB3FF3}" type="sibTrans" cxnId="{CAFB94B9-B704-4517-BCCB-D5A7F17CDE6C}">
      <dgm:prSet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9168EB2-3EC8-48D5-8816-A4E610E6B5A7}" type="pres">
      <dgm:prSet presAssocID="{A9D82690-15C6-48D1-AE28-D89BD559574C}" presName="Name0" presStyleCnt="0">
        <dgm:presLayoutVars>
          <dgm:chMax val="7"/>
          <dgm:chPref val="7"/>
          <dgm:dir/>
        </dgm:presLayoutVars>
      </dgm:prSet>
      <dgm:spPr/>
    </dgm:pt>
    <dgm:pt modelId="{FCF71DD9-E4CC-4D73-B0AB-AA2A9401A1A5}" type="pres">
      <dgm:prSet presAssocID="{A9D82690-15C6-48D1-AE28-D89BD559574C}" presName="Name1" presStyleCnt="0"/>
      <dgm:spPr/>
    </dgm:pt>
    <dgm:pt modelId="{16B2C653-3720-4FE5-BEED-8D688E3D5FFB}" type="pres">
      <dgm:prSet presAssocID="{96C01A93-CAD1-4E06-B8C3-D66954B788A5}" presName="picture_1" presStyleCnt="0"/>
      <dgm:spPr/>
    </dgm:pt>
    <dgm:pt modelId="{16D155F0-96AC-47C9-A388-A33363FB55D0}" type="pres">
      <dgm:prSet presAssocID="{96C01A93-CAD1-4E06-B8C3-D66954B788A5}" presName="pictureRepeatNode" presStyleLbl="alignImgPlace1" presStyleIdx="0" presStyleCnt="3"/>
      <dgm:spPr/>
    </dgm:pt>
    <dgm:pt modelId="{4BE54D69-1EF5-4965-AC50-AB2962B5F908}" type="pres">
      <dgm:prSet presAssocID="{BD8B8AD9-9E95-4DA6-A5CB-F0E2796C08C1}" presName="text_1" presStyleLbl="node1" presStyleIdx="0" presStyleCnt="0">
        <dgm:presLayoutVars>
          <dgm:bulletEnabled val="1"/>
        </dgm:presLayoutVars>
      </dgm:prSet>
      <dgm:spPr/>
    </dgm:pt>
    <dgm:pt modelId="{2A18183A-38D9-4DAF-96F9-35F912765392}" type="pres">
      <dgm:prSet presAssocID="{E0A49914-EE09-4021-84FF-3F5F905B3E5C}" presName="picture_2" presStyleCnt="0"/>
      <dgm:spPr/>
    </dgm:pt>
    <dgm:pt modelId="{2E35917F-524B-4310-821A-7551079A8094}" type="pres">
      <dgm:prSet presAssocID="{E0A49914-EE09-4021-84FF-3F5F905B3E5C}" presName="pictureRepeatNode" presStyleLbl="alignImgPlace1" presStyleIdx="1" presStyleCnt="3"/>
      <dgm:spPr/>
    </dgm:pt>
    <dgm:pt modelId="{55F38AED-E387-45F7-89E3-D7B22D31087E}" type="pres">
      <dgm:prSet presAssocID="{3EBD9A7D-1185-4390-8AA6-C7F8F2C6B8A7}" presName="line_2" presStyleLbl="parChTrans1D1" presStyleIdx="0" presStyleCnt="2"/>
      <dgm:spPr/>
    </dgm:pt>
    <dgm:pt modelId="{6173E4DF-9070-4FA7-AF54-41376000B5A9}" type="pres">
      <dgm:prSet presAssocID="{3EBD9A7D-1185-4390-8AA6-C7F8F2C6B8A7}" presName="textparent_2" presStyleLbl="node1" presStyleIdx="0" presStyleCnt="0"/>
      <dgm:spPr/>
    </dgm:pt>
    <dgm:pt modelId="{E2F67E02-82F6-4025-8952-10F618548C97}" type="pres">
      <dgm:prSet presAssocID="{3EBD9A7D-1185-4390-8AA6-C7F8F2C6B8A7}" presName="text_2" presStyleLbl="revTx" presStyleIdx="0" presStyleCnt="2">
        <dgm:presLayoutVars>
          <dgm:bulletEnabled val="1"/>
        </dgm:presLayoutVars>
      </dgm:prSet>
      <dgm:spPr/>
    </dgm:pt>
    <dgm:pt modelId="{16F5F936-7EB7-4AC5-A3FF-B54EDF7C3436}" type="pres">
      <dgm:prSet presAssocID="{60F2A70C-B546-48FB-A7BB-997218BB3FF3}" presName="picture_3" presStyleCnt="0"/>
      <dgm:spPr/>
    </dgm:pt>
    <dgm:pt modelId="{AB7F592F-0B5A-4399-BE83-D0AD8CA3AFC9}" type="pres">
      <dgm:prSet presAssocID="{60F2A70C-B546-48FB-A7BB-997218BB3FF3}" presName="pictureRepeatNode" presStyleLbl="alignImgPlace1" presStyleIdx="2" presStyleCnt="3"/>
      <dgm:spPr/>
    </dgm:pt>
    <dgm:pt modelId="{B0294698-14B8-445E-9F46-56CEF9781356}" type="pres">
      <dgm:prSet presAssocID="{8426A002-BF01-4573-B9A3-0BE8B3C8B789}" presName="line_3" presStyleLbl="parChTrans1D1" presStyleIdx="1" presStyleCnt="2"/>
      <dgm:spPr/>
    </dgm:pt>
    <dgm:pt modelId="{7612808D-C4D3-4F56-BC4F-10834AFE6C55}" type="pres">
      <dgm:prSet presAssocID="{8426A002-BF01-4573-B9A3-0BE8B3C8B789}" presName="textparent_3" presStyleLbl="node1" presStyleIdx="0" presStyleCnt="0"/>
      <dgm:spPr/>
    </dgm:pt>
    <dgm:pt modelId="{C5030200-32F1-4402-A17D-1EDE95F98917}" type="pres">
      <dgm:prSet presAssocID="{8426A002-BF01-4573-B9A3-0BE8B3C8B789}" presName="text_3" presStyleLbl="revTx" presStyleIdx="1" presStyleCnt="2">
        <dgm:presLayoutVars>
          <dgm:bulletEnabled val="1"/>
        </dgm:presLayoutVars>
      </dgm:prSet>
      <dgm:spPr/>
    </dgm:pt>
  </dgm:ptLst>
  <dgm:cxnLst>
    <dgm:cxn modelId="{E814AD0D-731C-44C1-8395-A83C2D5F88E3}" type="presOf" srcId="{A9D82690-15C6-48D1-AE28-D89BD559574C}" destId="{C9168EB2-3EC8-48D5-8816-A4E610E6B5A7}" srcOrd="0" destOrd="0" presId="urn:microsoft.com/office/officeart/2008/layout/CircularPictureCallout"/>
    <dgm:cxn modelId="{D3663E25-105B-4129-9493-578458F8D067}" type="presOf" srcId="{8426A002-BF01-4573-B9A3-0BE8B3C8B789}" destId="{C5030200-32F1-4402-A17D-1EDE95F98917}" srcOrd="0" destOrd="0" presId="urn:microsoft.com/office/officeart/2008/layout/CircularPictureCallout"/>
    <dgm:cxn modelId="{9D4EE72E-D65F-4381-AB27-878182231E66}" type="presOf" srcId="{BD8B8AD9-9E95-4DA6-A5CB-F0E2796C08C1}" destId="{4BE54D69-1EF5-4965-AC50-AB2962B5F908}" srcOrd="0" destOrd="0" presId="urn:microsoft.com/office/officeart/2008/layout/CircularPictureCallout"/>
    <dgm:cxn modelId="{6C64F43C-313F-4602-8085-AF3D471FA0F4}" type="presOf" srcId="{96C01A93-CAD1-4E06-B8C3-D66954B788A5}" destId="{16D155F0-96AC-47C9-A388-A33363FB55D0}" srcOrd="0" destOrd="0" presId="urn:microsoft.com/office/officeart/2008/layout/CircularPictureCallout"/>
    <dgm:cxn modelId="{8F801E54-E0D2-4997-A9DA-16FC6450ACE2}" type="presOf" srcId="{60F2A70C-B546-48FB-A7BB-997218BB3FF3}" destId="{AB7F592F-0B5A-4399-BE83-D0AD8CA3AFC9}" srcOrd="0" destOrd="0" presId="urn:microsoft.com/office/officeart/2008/layout/CircularPictureCallout"/>
    <dgm:cxn modelId="{4F5E3274-4067-45CB-844E-A666B1A5E24F}" type="presOf" srcId="{E0A49914-EE09-4021-84FF-3F5F905B3E5C}" destId="{2E35917F-524B-4310-821A-7551079A8094}" srcOrd="0" destOrd="0" presId="urn:microsoft.com/office/officeart/2008/layout/CircularPictureCallout"/>
    <dgm:cxn modelId="{80719AB6-9C00-472B-BD68-F9B282A523F6}" srcId="{A9D82690-15C6-48D1-AE28-D89BD559574C}" destId="{BD8B8AD9-9E95-4DA6-A5CB-F0E2796C08C1}" srcOrd="0" destOrd="0" parTransId="{6B0CEFEE-7474-46D0-BDE8-B165A8C8BA4A}" sibTransId="{96C01A93-CAD1-4E06-B8C3-D66954B788A5}"/>
    <dgm:cxn modelId="{68D266B8-5F20-4C2F-8ED5-E824EDACE388}" srcId="{A9D82690-15C6-48D1-AE28-D89BD559574C}" destId="{3EBD9A7D-1185-4390-8AA6-C7F8F2C6B8A7}" srcOrd="1" destOrd="0" parTransId="{61E317F9-2836-4265-8451-CD846DD17E02}" sibTransId="{E0A49914-EE09-4021-84FF-3F5F905B3E5C}"/>
    <dgm:cxn modelId="{CAFB94B9-B704-4517-BCCB-D5A7F17CDE6C}" srcId="{A9D82690-15C6-48D1-AE28-D89BD559574C}" destId="{8426A002-BF01-4573-B9A3-0BE8B3C8B789}" srcOrd="2" destOrd="0" parTransId="{40C53A68-5BD9-4606-BD56-432EE78ADECA}" sibTransId="{60F2A70C-B546-48FB-A7BB-997218BB3FF3}"/>
    <dgm:cxn modelId="{2F4A62BA-F02E-4AAB-8BE1-A0CB1C2186B2}" type="presOf" srcId="{3EBD9A7D-1185-4390-8AA6-C7F8F2C6B8A7}" destId="{E2F67E02-82F6-4025-8952-10F618548C97}" srcOrd="0" destOrd="0" presId="urn:microsoft.com/office/officeart/2008/layout/CircularPictureCallout"/>
    <dgm:cxn modelId="{9E513133-12B8-42AC-93EA-7A8AB5007D45}" type="presParOf" srcId="{C9168EB2-3EC8-48D5-8816-A4E610E6B5A7}" destId="{FCF71DD9-E4CC-4D73-B0AB-AA2A9401A1A5}" srcOrd="0" destOrd="0" presId="urn:microsoft.com/office/officeart/2008/layout/CircularPictureCallout"/>
    <dgm:cxn modelId="{84AC9099-A0F3-456D-809B-FA1047F645C7}" type="presParOf" srcId="{FCF71DD9-E4CC-4D73-B0AB-AA2A9401A1A5}" destId="{16B2C653-3720-4FE5-BEED-8D688E3D5FFB}" srcOrd="0" destOrd="0" presId="urn:microsoft.com/office/officeart/2008/layout/CircularPictureCallout"/>
    <dgm:cxn modelId="{0AA5AD01-7202-48C6-A2A5-207D42C7C105}" type="presParOf" srcId="{16B2C653-3720-4FE5-BEED-8D688E3D5FFB}" destId="{16D155F0-96AC-47C9-A388-A33363FB55D0}" srcOrd="0" destOrd="0" presId="urn:microsoft.com/office/officeart/2008/layout/CircularPictureCallout"/>
    <dgm:cxn modelId="{6EA0622E-661A-4BA8-9D47-D2EF0F334869}" type="presParOf" srcId="{FCF71DD9-E4CC-4D73-B0AB-AA2A9401A1A5}" destId="{4BE54D69-1EF5-4965-AC50-AB2962B5F908}" srcOrd="1" destOrd="0" presId="urn:microsoft.com/office/officeart/2008/layout/CircularPictureCallout"/>
    <dgm:cxn modelId="{C7097D2F-56A5-4B89-8613-A21E54E320FE}" type="presParOf" srcId="{FCF71DD9-E4CC-4D73-B0AB-AA2A9401A1A5}" destId="{2A18183A-38D9-4DAF-96F9-35F912765392}" srcOrd="2" destOrd="0" presId="urn:microsoft.com/office/officeart/2008/layout/CircularPictureCallout"/>
    <dgm:cxn modelId="{8CD21CB8-C658-4F62-8E31-1FF13D9E67E7}" type="presParOf" srcId="{2A18183A-38D9-4DAF-96F9-35F912765392}" destId="{2E35917F-524B-4310-821A-7551079A8094}" srcOrd="0" destOrd="0" presId="urn:microsoft.com/office/officeart/2008/layout/CircularPictureCallout"/>
    <dgm:cxn modelId="{B0E11B5B-B5CB-442F-A482-D0D253DBF6A9}" type="presParOf" srcId="{FCF71DD9-E4CC-4D73-B0AB-AA2A9401A1A5}" destId="{55F38AED-E387-45F7-89E3-D7B22D31087E}" srcOrd="3" destOrd="0" presId="urn:microsoft.com/office/officeart/2008/layout/CircularPictureCallout"/>
    <dgm:cxn modelId="{C3188A9A-313F-4DB0-B01C-AE9F39AC8A16}" type="presParOf" srcId="{FCF71DD9-E4CC-4D73-B0AB-AA2A9401A1A5}" destId="{6173E4DF-9070-4FA7-AF54-41376000B5A9}" srcOrd="4" destOrd="0" presId="urn:microsoft.com/office/officeart/2008/layout/CircularPictureCallout"/>
    <dgm:cxn modelId="{7F07ADD3-2623-4FA3-AD30-48F481E55E9C}" type="presParOf" srcId="{6173E4DF-9070-4FA7-AF54-41376000B5A9}" destId="{E2F67E02-82F6-4025-8952-10F618548C97}" srcOrd="0" destOrd="0" presId="urn:microsoft.com/office/officeart/2008/layout/CircularPictureCallout"/>
    <dgm:cxn modelId="{CB19CBE5-27F5-4CF7-B875-6F8CAAA83ADC}" type="presParOf" srcId="{FCF71DD9-E4CC-4D73-B0AB-AA2A9401A1A5}" destId="{16F5F936-7EB7-4AC5-A3FF-B54EDF7C3436}" srcOrd="5" destOrd="0" presId="urn:microsoft.com/office/officeart/2008/layout/CircularPictureCallout"/>
    <dgm:cxn modelId="{144F68E3-FB4F-4670-B962-F696EED48FD6}" type="presParOf" srcId="{16F5F936-7EB7-4AC5-A3FF-B54EDF7C3436}" destId="{AB7F592F-0B5A-4399-BE83-D0AD8CA3AFC9}" srcOrd="0" destOrd="0" presId="urn:microsoft.com/office/officeart/2008/layout/CircularPictureCallout"/>
    <dgm:cxn modelId="{47E8E2F4-2293-4F05-A93D-A0319A0E45B9}" type="presParOf" srcId="{FCF71DD9-E4CC-4D73-B0AB-AA2A9401A1A5}" destId="{B0294698-14B8-445E-9F46-56CEF9781356}" srcOrd="6" destOrd="0" presId="urn:microsoft.com/office/officeart/2008/layout/CircularPictureCallout"/>
    <dgm:cxn modelId="{902749B2-C24C-4F38-9348-7E9518D90980}" type="presParOf" srcId="{FCF71DD9-E4CC-4D73-B0AB-AA2A9401A1A5}" destId="{7612808D-C4D3-4F56-BC4F-10834AFE6C55}" srcOrd="7" destOrd="0" presId="urn:microsoft.com/office/officeart/2008/layout/CircularPictureCallout"/>
    <dgm:cxn modelId="{B6744677-1340-417C-855D-45D2F82A3702}" type="presParOf" srcId="{7612808D-C4D3-4F56-BC4F-10834AFE6C55}" destId="{C5030200-32F1-4402-A17D-1EDE95F98917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37FBA-1E1E-4C3A-A0A8-4DBF54350231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E1B573-9120-4A3F-8CAC-609D315499C2}">
      <dgm:prSet phldrT="[Text]" custT="1"/>
      <dgm:spPr/>
      <dgm:t>
        <a:bodyPr/>
        <a:lstStyle/>
        <a:p>
          <a:r>
            <a:rPr lang="en-US" sz="2800" dirty="0"/>
            <a:t>St. Constance:</a:t>
          </a:r>
          <a:br>
            <a:rPr lang="en-US" sz="2800" dirty="0"/>
          </a:br>
          <a:r>
            <a:rPr lang="en-US" sz="2800" dirty="0"/>
            <a:t>April</a:t>
          </a:r>
        </a:p>
      </dgm:t>
    </dgm:pt>
    <dgm:pt modelId="{7D87652F-02F9-4A62-B496-869068116BC8}" type="parTrans" cxnId="{C43C7DCB-5F25-4353-9E33-FFD7563192A2}">
      <dgm:prSet/>
      <dgm:spPr/>
      <dgm:t>
        <a:bodyPr/>
        <a:lstStyle/>
        <a:p>
          <a:endParaRPr lang="en-US"/>
        </a:p>
      </dgm:t>
    </dgm:pt>
    <dgm:pt modelId="{C7DD5080-9EB2-45CC-9A57-4902365E2501}" type="sibTrans" cxnId="{C43C7DCB-5F25-4353-9E33-FFD7563192A2}">
      <dgm:prSet/>
      <dgm:spPr/>
      <dgm:t>
        <a:bodyPr/>
        <a:lstStyle/>
        <a:p>
          <a:endParaRPr lang="en-US"/>
        </a:p>
      </dgm:t>
    </dgm:pt>
    <dgm:pt modelId="{9E3EFC51-DB6B-4EE3-9C12-73D0C3F7066B}">
      <dgm:prSet phldrT="[Text]" custT="1"/>
      <dgm:spPr/>
      <dgm:t>
        <a:bodyPr/>
        <a:lstStyle/>
        <a:p>
          <a:r>
            <a:rPr lang="en-US" sz="2000" dirty="0"/>
            <a:t>Lesson: Career Paths </a:t>
          </a:r>
        </a:p>
      </dgm:t>
    </dgm:pt>
    <dgm:pt modelId="{3F138B87-3B0F-45FA-808C-DDE9CF811829}" type="parTrans" cxnId="{480570BD-3C6D-49BE-A946-BC811AFB0D94}">
      <dgm:prSet/>
      <dgm:spPr/>
      <dgm:t>
        <a:bodyPr/>
        <a:lstStyle/>
        <a:p>
          <a:endParaRPr lang="en-US"/>
        </a:p>
      </dgm:t>
    </dgm:pt>
    <dgm:pt modelId="{34B68F5D-DB18-48EC-9B6C-6AED8143CBFA}" type="sibTrans" cxnId="{480570BD-3C6D-49BE-A946-BC811AFB0D94}">
      <dgm:prSet/>
      <dgm:spPr/>
      <dgm:t>
        <a:bodyPr/>
        <a:lstStyle/>
        <a:p>
          <a:endParaRPr lang="en-US"/>
        </a:p>
      </dgm:t>
    </dgm:pt>
    <dgm:pt modelId="{91FE637D-AA98-4654-87F9-FD7DBB4239CE}">
      <dgm:prSet phldrT="[Text]" custT="1"/>
      <dgm:spPr/>
      <dgm:t>
        <a:bodyPr/>
        <a:lstStyle/>
        <a:p>
          <a:endParaRPr lang="en-US" sz="2000" dirty="0"/>
        </a:p>
      </dgm:t>
    </dgm:pt>
    <dgm:pt modelId="{39B9150B-2BD9-4F16-B9EF-9F0EE313E66D}" type="parTrans" cxnId="{305BCE9E-7AF1-4296-92E5-BF21BB5C5A49}">
      <dgm:prSet/>
      <dgm:spPr/>
      <dgm:t>
        <a:bodyPr/>
        <a:lstStyle/>
        <a:p>
          <a:endParaRPr lang="en-US"/>
        </a:p>
      </dgm:t>
    </dgm:pt>
    <dgm:pt modelId="{E7D5EC72-4FE6-4E9D-8D6D-C8035C56423E}" type="sibTrans" cxnId="{305BCE9E-7AF1-4296-92E5-BF21BB5C5A49}">
      <dgm:prSet/>
      <dgm:spPr/>
      <dgm:t>
        <a:bodyPr/>
        <a:lstStyle/>
        <a:p>
          <a:endParaRPr lang="en-US"/>
        </a:p>
      </dgm:t>
    </dgm:pt>
    <dgm:pt modelId="{8394A83F-D6E8-465D-B74B-7152589E0011}">
      <dgm:prSet phldrT="[Text]" custT="1"/>
      <dgm:spPr/>
      <dgm:t>
        <a:bodyPr/>
        <a:lstStyle/>
        <a:p>
          <a:r>
            <a:rPr lang="en-US" sz="2000" dirty="0"/>
            <a:t>Individual Contest</a:t>
          </a:r>
        </a:p>
      </dgm:t>
    </dgm:pt>
    <dgm:pt modelId="{3235A2EE-FAEF-4A54-9CD2-1A48FC665A0C}" type="parTrans" cxnId="{802A9A8C-A541-419A-8EE2-FB5AFEF288A1}">
      <dgm:prSet/>
      <dgm:spPr/>
      <dgm:t>
        <a:bodyPr/>
        <a:lstStyle/>
        <a:p>
          <a:endParaRPr lang="en-US"/>
        </a:p>
      </dgm:t>
    </dgm:pt>
    <dgm:pt modelId="{494A03FD-70B2-48B4-90EA-C81D6B043FFF}" type="sibTrans" cxnId="{802A9A8C-A541-419A-8EE2-FB5AFEF288A1}">
      <dgm:prSet/>
      <dgm:spPr/>
      <dgm:t>
        <a:bodyPr/>
        <a:lstStyle/>
        <a:p>
          <a:endParaRPr lang="en-US"/>
        </a:p>
      </dgm:t>
    </dgm:pt>
    <dgm:pt modelId="{B381D59A-B86B-4686-A0B5-BD0E820BF177}" type="pres">
      <dgm:prSet presAssocID="{FF137FBA-1E1E-4C3A-A0A8-4DBF54350231}" presName="Name0" presStyleCnt="0">
        <dgm:presLayoutVars>
          <dgm:dir/>
          <dgm:animLvl val="lvl"/>
          <dgm:resizeHandles/>
        </dgm:presLayoutVars>
      </dgm:prSet>
      <dgm:spPr/>
    </dgm:pt>
    <dgm:pt modelId="{8FF0BC95-065F-40B7-AF91-19884A83059A}" type="pres">
      <dgm:prSet presAssocID="{FEE1B573-9120-4A3F-8CAC-609D315499C2}" presName="linNode" presStyleCnt="0"/>
      <dgm:spPr/>
    </dgm:pt>
    <dgm:pt modelId="{BA4E2730-2FFF-4652-BBDA-0EEE06D214D8}" type="pres">
      <dgm:prSet presAssocID="{FEE1B573-9120-4A3F-8CAC-609D315499C2}" presName="parentShp" presStyleLbl="node1" presStyleIdx="0" presStyleCnt="1" custScaleX="97929" custLinFactY="-17807" custLinFactNeighborX="792" custLinFactNeighborY="-100000">
        <dgm:presLayoutVars>
          <dgm:bulletEnabled val="1"/>
        </dgm:presLayoutVars>
      </dgm:prSet>
      <dgm:spPr/>
    </dgm:pt>
    <dgm:pt modelId="{3450E037-CC0E-4E50-889F-428FA30A62C1}" type="pres">
      <dgm:prSet presAssocID="{FEE1B573-9120-4A3F-8CAC-609D315499C2}" presName="childShp" presStyleLbl="bgAccFollowNode1" presStyleIdx="0" presStyleCnt="1" custLinFactNeighborX="3904" custLinFactNeighborY="-1547">
        <dgm:presLayoutVars>
          <dgm:bulletEnabled val="1"/>
        </dgm:presLayoutVars>
      </dgm:prSet>
      <dgm:spPr/>
    </dgm:pt>
  </dgm:ptLst>
  <dgm:cxnLst>
    <dgm:cxn modelId="{EF1BA813-7506-493F-A3B0-18997EA04379}" type="presOf" srcId="{8394A83F-D6E8-465D-B74B-7152589E0011}" destId="{3450E037-CC0E-4E50-889F-428FA30A62C1}" srcOrd="0" destOrd="1" presId="urn:microsoft.com/office/officeart/2005/8/layout/vList6"/>
    <dgm:cxn modelId="{31129940-19FC-4D4F-8F3A-A249B0E09A1C}" type="presOf" srcId="{91FE637D-AA98-4654-87F9-FD7DBB4239CE}" destId="{3450E037-CC0E-4E50-889F-428FA30A62C1}" srcOrd="0" destOrd="0" presId="urn:microsoft.com/office/officeart/2005/8/layout/vList6"/>
    <dgm:cxn modelId="{802A9A8C-A541-419A-8EE2-FB5AFEF288A1}" srcId="{FEE1B573-9120-4A3F-8CAC-609D315499C2}" destId="{8394A83F-D6E8-465D-B74B-7152589E0011}" srcOrd="1" destOrd="0" parTransId="{3235A2EE-FAEF-4A54-9CD2-1A48FC665A0C}" sibTransId="{494A03FD-70B2-48B4-90EA-C81D6B043FFF}"/>
    <dgm:cxn modelId="{305BCE9E-7AF1-4296-92E5-BF21BB5C5A49}" srcId="{FEE1B573-9120-4A3F-8CAC-609D315499C2}" destId="{91FE637D-AA98-4654-87F9-FD7DBB4239CE}" srcOrd="0" destOrd="0" parTransId="{39B9150B-2BD9-4F16-B9EF-9F0EE313E66D}" sibTransId="{E7D5EC72-4FE6-4E9D-8D6D-C8035C56423E}"/>
    <dgm:cxn modelId="{480570BD-3C6D-49BE-A946-BC811AFB0D94}" srcId="{FEE1B573-9120-4A3F-8CAC-609D315499C2}" destId="{9E3EFC51-DB6B-4EE3-9C12-73D0C3F7066B}" srcOrd="2" destOrd="0" parTransId="{3F138B87-3B0F-45FA-808C-DDE9CF811829}" sibTransId="{34B68F5D-DB18-48EC-9B6C-6AED8143CBFA}"/>
    <dgm:cxn modelId="{1E5777BD-4E2D-4AA3-936F-0DD4B68D421D}" type="presOf" srcId="{FEE1B573-9120-4A3F-8CAC-609D315499C2}" destId="{BA4E2730-2FFF-4652-BBDA-0EEE06D214D8}" srcOrd="0" destOrd="0" presId="urn:microsoft.com/office/officeart/2005/8/layout/vList6"/>
    <dgm:cxn modelId="{9148B2C8-BDF5-4686-9755-CE8AB8126DFB}" type="presOf" srcId="{9E3EFC51-DB6B-4EE3-9C12-73D0C3F7066B}" destId="{3450E037-CC0E-4E50-889F-428FA30A62C1}" srcOrd="0" destOrd="2" presId="urn:microsoft.com/office/officeart/2005/8/layout/vList6"/>
    <dgm:cxn modelId="{C43C7DCB-5F25-4353-9E33-FFD7563192A2}" srcId="{FF137FBA-1E1E-4C3A-A0A8-4DBF54350231}" destId="{FEE1B573-9120-4A3F-8CAC-609D315499C2}" srcOrd="0" destOrd="0" parTransId="{7D87652F-02F9-4A62-B496-869068116BC8}" sibTransId="{C7DD5080-9EB2-45CC-9A57-4902365E2501}"/>
    <dgm:cxn modelId="{73C431F2-200D-4C16-8AE5-76E6CF7A9247}" type="presOf" srcId="{FF137FBA-1E1E-4C3A-A0A8-4DBF54350231}" destId="{B381D59A-B86B-4686-A0B5-BD0E820BF177}" srcOrd="0" destOrd="0" presId="urn:microsoft.com/office/officeart/2005/8/layout/vList6"/>
    <dgm:cxn modelId="{2AEB573F-0811-4FBA-8554-CAE3ABE1F751}" type="presParOf" srcId="{B381D59A-B86B-4686-A0B5-BD0E820BF177}" destId="{8FF0BC95-065F-40B7-AF91-19884A83059A}" srcOrd="0" destOrd="0" presId="urn:microsoft.com/office/officeart/2005/8/layout/vList6"/>
    <dgm:cxn modelId="{F8291246-80FB-459F-AF75-68EACCC889C2}" type="presParOf" srcId="{8FF0BC95-065F-40B7-AF91-19884A83059A}" destId="{BA4E2730-2FFF-4652-BBDA-0EEE06D214D8}" srcOrd="0" destOrd="0" presId="urn:microsoft.com/office/officeart/2005/8/layout/vList6"/>
    <dgm:cxn modelId="{62808DCD-4992-4F6F-B9E7-5F96F8C08888}" type="presParOf" srcId="{8FF0BC95-065F-40B7-AF91-19884A83059A}" destId="{3450E037-CC0E-4E50-889F-428FA30A62C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5FFAFC-CAE6-401B-B79C-1FFC2836CEA2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79416B11-F64B-4113-968B-191FB3A9706F}">
      <dgm:prSet phldrT="[Text]"/>
      <dgm:spPr/>
      <dgm:t>
        <a:bodyPr/>
        <a:lstStyle/>
        <a:p>
          <a:r>
            <a:rPr lang="en-US" dirty="0"/>
            <a:t>Build a Watch List of Investment Ideas</a:t>
          </a:r>
        </a:p>
      </dgm:t>
    </dgm:pt>
    <dgm:pt modelId="{872D2048-3070-48A0-80BF-86C328A6F7AC}" type="parTrans" cxnId="{0806DDD5-D2C5-4FC8-9082-61A6CC6DDE68}">
      <dgm:prSet/>
      <dgm:spPr/>
      <dgm:t>
        <a:bodyPr/>
        <a:lstStyle/>
        <a:p>
          <a:endParaRPr lang="en-US"/>
        </a:p>
      </dgm:t>
    </dgm:pt>
    <dgm:pt modelId="{BB94DF1F-4CAB-4E66-ACBF-B5982186904D}" type="sibTrans" cxnId="{0806DDD5-D2C5-4FC8-9082-61A6CC6DDE68}">
      <dgm:prSet/>
      <dgm:spPr/>
      <dgm:t>
        <a:bodyPr/>
        <a:lstStyle/>
        <a:p>
          <a:endParaRPr lang="en-US"/>
        </a:p>
      </dgm:t>
    </dgm:pt>
    <dgm:pt modelId="{AA6FB54D-4381-460F-9166-E229761D1741}">
      <dgm:prSet phldrT="[Text]"/>
      <dgm:spPr/>
      <dgm:t>
        <a:bodyPr/>
        <a:lstStyle/>
        <a:p>
          <a:r>
            <a:rPr lang="en-US" dirty="0"/>
            <a:t>Evaluate  Ideas</a:t>
          </a:r>
        </a:p>
      </dgm:t>
    </dgm:pt>
    <dgm:pt modelId="{1E5F885D-3FF7-4EB7-AA02-6F2DE62735EC}" type="parTrans" cxnId="{FE8C535E-217A-455E-B020-1ABCA26D28E4}">
      <dgm:prSet/>
      <dgm:spPr/>
      <dgm:t>
        <a:bodyPr/>
        <a:lstStyle/>
        <a:p>
          <a:endParaRPr lang="en-US"/>
        </a:p>
      </dgm:t>
    </dgm:pt>
    <dgm:pt modelId="{B6A372F6-6B2B-4844-A0F2-5089D17230E9}" type="sibTrans" cxnId="{FE8C535E-217A-455E-B020-1ABCA26D28E4}">
      <dgm:prSet/>
      <dgm:spPr/>
      <dgm:t>
        <a:bodyPr/>
        <a:lstStyle/>
        <a:p>
          <a:endParaRPr lang="en-US"/>
        </a:p>
      </dgm:t>
    </dgm:pt>
    <dgm:pt modelId="{52B4B44E-1D3A-41E1-8AED-0DFB9D2EFDCB}">
      <dgm:prSet phldrT="[Text]" custT="1"/>
      <dgm:spPr/>
      <dgm:t>
        <a:bodyPr/>
        <a:lstStyle/>
        <a:p>
          <a:r>
            <a:rPr lang="en-US" sz="3600" dirty="0"/>
            <a:t>Trade</a:t>
          </a:r>
        </a:p>
      </dgm:t>
    </dgm:pt>
    <dgm:pt modelId="{60FF9E87-58BF-4C25-A0A9-3927C344B8D5}" type="parTrans" cxnId="{D64918B7-0613-43E9-8711-6BDDEB61BC23}">
      <dgm:prSet/>
      <dgm:spPr/>
      <dgm:t>
        <a:bodyPr/>
        <a:lstStyle/>
        <a:p>
          <a:endParaRPr lang="en-US"/>
        </a:p>
      </dgm:t>
    </dgm:pt>
    <dgm:pt modelId="{E71DBD9A-3A9D-44D6-9194-D0002E18C218}" type="sibTrans" cxnId="{D64918B7-0613-43E9-8711-6BDDEB61BC23}">
      <dgm:prSet/>
      <dgm:spPr/>
      <dgm:t>
        <a:bodyPr/>
        <a:lstStyle/>
        <a:p>
          <a:endParaRPr lang="en-US"/>
        </a:p>
      </dgm:t>
    </dgm:pt>
    <dgm:pt modelId="{8CFB847F-91AB-401F-89B5-2551A91A4EF1}" type="pres">
      <dgm:prSet presAssocID="{B05FFAFC-CAE6-401B-B79C-1FFC2836CEA2}" presName="Name0" presStyleCnt="0">
        <dgm:presLayoutVars>
          <dgm:dir/>
          <dgm:animLvl val="lvl"/>
          <dgm:resizeHandles val="exact"/>
        </dgm:presLayoutVars>
      </dgm:prSet>
      <dgm:spPr/>
    </dgm:pt>
    <dgm:pt modelId="{6A5577F7-565E-401C-A175-26951ECB3D9C}" type="pres">
      <dgm:prSet presAssocID="{79416B11-F64B-4113-968B-191FB3A9706F}" presName="Name8" presStyleCnt="0"/>
      <dgm:spPr/>
    </dgm:pt>
    <dgm:pt modelId="{0E728A6C-B59F-4655-92C3-4CF04C864D5D}" type="pres">
      <dgm:prSet presAssocID="{79416B11-F64B-4113-968B-191FB3A9706F}" presName="level" presStyleLbl="node1" presStyleIdx="0" presStyleCnt="3">
        <dgm:presLayoutVars>
          <dgm:chMax val="1"/>
          <dgm:bulletEnabled val="1"/>
        </dgm:presLayoutVars>
      </dgm:prSet>
      <dgm:spPr/>
    </dgm:pt>
    <dgm:pt modelId="{4F683447-CA3D-49E1-A992-5A8C890D594A}" type="pres">
      <dgm:prSet presAssocID="{79416B11-F64B-4113-968B-191FB3A9706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8629BE3-BF93-457D-AE22-FFAC4D166731}" type="pres">
      <dgm:prSet presAssocID="{AA6FB54D-4381-460F-9166-E229761D1741}" presName="Name8" presStyleCnt="0"/>
      <dgm:spPr/>
    </dgm:pt>
    <dgm:pt modelId="{9CAA3A30-DE7A-4DDB-A22B-08794C221ECE}" type="pres">
      <dgm:prSet presAssocID="{AA6FB54D-4381-460F-9166-E229761D1741}" presName="level" presStyleLbl="node1" presStyleIdx="1" presStyleCnt="3">
        <dgm:presLayoutVars>
          <dgm:chMax val="1"/>
          <dgm:bulletEnabled val="1"/>
        </dgm:presLayoutVars>
      </dgm:prSet>
      <dgm:spPr/>
    </dgm:pt>
    <dgm:pt modelId="{AFCB6E26-0DD5-4E73-8690-48C4AB337BAE}" type="pres">
      <dgm:prSet presAssocID="{AA6FB54D-4381-460F-9166-E229761D174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4B8BB50-10BA-4DCC-9E08-771FE61CCD82}" type="pres">
      <dgm:prSet presAssocID="{52B4B44E-1D3A-41E1-8AED-0DFB9D2EFDCB}" presName="Name8" presStyleCnt="0"/>
      <dgm:spPr/>
    </dgm:pt>
    <dgm:pt modelId="{839964CF-4D10-484C-ABDB-5600DA1F3E7B}" type="pres">
      <dgm:prSet presAssocID="{52B4B44E-1D3A-41E1-8AED-0DFB9D2EFDCB}" presName="level" presStyleLbl="node1" presStyleIdx="2" presStyleCnt="3">
        <dgm:presLayoutVars>
          <dgm:chMax val="1"/>
          <dgm:bulletEnabled val="1"/>
        </dgm:presLayoutVars>
      </dgm:prSet>
      <dgm:spPr/>
    </dgm:pt>
    <dgm:pt modelId="{0A943B27-A92A-40B7-A482-37E0276E5CA5}" type="pres">
      <dgm:prSet presAssocID="{52B4B44E-1D3A-41E1-8AED-0DFB9D2EFDC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68E3A1F-28AE-4AF5-B9D5-FBE47C3A4D68}" type="presOf" srcId="{AA6FB54D-4381-460F-9166-E229761D1741}" destId="{9CAA3A30-DE7A-4DDB-A22B-08794C221ECE}" srcOrd="0" destOrd="0" presId="urn:microsoft.com/office/officeart/2005/8/layout/pyramid3"/>
    <dgm:cxn modelId="{6643D037-DF1F-48FB-A6A1-6CE0C0DE5ADA}" type="presOf" srcId="{79416B11-F64B-4113-968B-191FB3A9706F}" destId="{0E728A6C-B59F-4655-92C3-4CF04C864D5D}" srcOrd="0" destOrd="0" presId="urn:microsoft.com/office/officeart/2005/8/layout/pyramid3"/>
    <dgm:cxn modelId="{FE8C535E-217A-455E-B020-1ABCA26D28E4}" srcId="{B05FFAFC-CAE6-401B-B79C-1FFC2836CEA2}" destId="{AA6FB54D-4381-460F-9166-E229761D1741}" srcOrd="1" destOrd="0" parTransId="{1E5F885D-3FF7-4EB7-AA02-6F2DE62735EC}" sibTransId="{B6A372F6-6B2B-4844-A0F2-5089D17230E9}"/>
    <dgm:cxn modelId="{DE6A3C65-6DAC-4BE5-B535-F8B09D6DAC44}" type="presOf" srcId="{52B4B44E-1D3A-41E1-8AED-0DFB9D2EFDCB}" destId="{0A943B27-A92A-40B7-A482-37E0276E5CA5}" srcOrd="1" destOrd="0" presId="urn:microsoft.com/office/officeart/2005/8/layout/pyramid3"/>
    <dgm:cxn modelId="{B9F82378-C10D-489A-9C35-8E2D3E0786C8}" type="presOf" srcId="{52B4B44E-1D3A-41E1-8AED-0DFB9D2EFDCB}" destId="{839964CF-4D10-484C-ABDB-5600DA1F3E7B}" srcOrd="0" destOrd="0" presId="urn:microsoft.com/office/officeart/2005/8/layout/pyramid3"/>
    <dgm:cxn modelId="{A977CC86-BBBA-468C-A8CA-C0EE302D46A2}" type="presOf" srcId="{B05FFAFC-CAE6-401B-B79C-1FFC2836CEA2}" destId="{8CFB847F-91AB-401F-89B5-2551A91A4EF1}" srcOrd="0" destOrd="0" presId="urn:microsoft.com/office/officeart/2005/8/layout/pyramid3"/>
    <dgm:cxn modelId="{368C17A8-A97A-478A-971A-AFD39C8DC3D2}" type="presOf" srcId="{79416B11-F64B-4113-968B-191FB3A9706F}" destId="{4F683447-CA3D-49E1-A992-5A8C890D594A}" srcOrd="1" destOrd="0" presId="urn:microsoft.com/office/officeart/2005/8/layout/pyramid3"/>
    <dgm:cxn modelId="{D64918B7-0613-43E9-8711-6BDDEB61BC23}" srcId="{B05FFAFC-CAE6-401B-B79C-1FFC2836CEA2}" destId="{52B4B44E-1D3A-41E1-8AED-0DFB9D2EFDCB}" srcOrd="2" destOrd="0" parTransId="{60FF9E87-58BF-4C25-A0A9-3927C344B8D5}" sibTransId="{E71DBD9A-3A9D-44D6-9194-D0002E18C218}"/>
    <dgm:cxn modelId="{0806DDD5-D2C5-4FC8-9082-61A6CC6DDE68}" srcId="{B05FFAFC-CAE6-401B-B79C-1FFC2836CEA2}" destId="{79416B11-F64B-4113-968B-191FB3A9706F}" srcOrd="0" destOrd="0" parTransId="{872D2048-3070-48A0-80BF-86C328A6F7AC}" sibTransId="{BB94DF1F-4CAB-4E66-ACBF-B5982186904D}"/>
    <dgm:cxn modelId="{652BDEE1-C7EE-44BB-981A-41FD1E2D9B10}" type="presOf" srcId="{AA6FB54D-4381-460F-9166-E229761D1741}" destId="{AFCB6E26-0DD5-4E73-8690-48C4AB337BAE}" srcOrd="1" destOrd="0" presId="urn:microsoft.com/office/officeart/2005/8/layout/pyramid3"/>
    <dgm:cxn modelId="{45E900B3-A49B-48D5-94DB-C910197AC0E1}" type="presParOf" srcId="{8CFB847F-91AB-401F-89B5-2551A91A4EF1}" destId="{6A5577F7-565E-401C-A175-26951ECB3D9C}" srcOrd="0" destOrd="0" presId="urn:microsoft.com/office/officeart/2005/8/layout/pyramid3"/>
    <dgm:cxn modelId="{D5CFE667-8922-45AC-AB82-544426D6DA09}" type="presParOf" srcId="{6A5577F7-565E-401C-A175-26951ECB3D9C}" destId="{0E728A6C-B59F-4655-92C3-4CF04C864D5D}" srcOrd="0" destOrd="0" presId="urn:microsoft.com/office/officeart/2005/8/layout/pyramid3"/>
    <dgm:cxn modelId="{4ED76734-1B10-4060-9689-DD4C8D0461FB}" type="presParOf" srcId="{6A5577F7-565E-401C-A175-26951ECB3D9C}" destId="{4F683447-CA3D-49E1-A992-5A8C890D594A}" srcOrd="1" destOrd="0" presId="urn:microsoft.com/office/officeart/2005/8/layout/pyramid3"/>
    <dgm:cxn modelId="{C202A85F-9CC1-4A08-9BEC-E0719A820030}" type="presParOf" srcId="{8CFB847F-91AB-401F-89B5-2551A91A4EF1}" destId="{08629BE3-BF93-457D-AE22-FFAC4D166731}" srcOrd="1" destOrd="0" presId="urn:microsoft.com/office/officeart/2005/8/layout/pyramid3"/>
    <dgm:cxn modelId="{7CF4A73E-D7AF-4629-BC25-0B8C94C028FA}" type="presParOf" srcId="{08629BE3-BF93-457D-AE22-FFAC4D166731}" destId="{9CAA3A30-DE7A-4DDB-A22B-08794C221ECE}" srcOrd="0" destOrd="0" presId="urn:microsoft.com/office/officeart/2005/8/layout/pyramid3"/>
    <dgm:cxn modelId="{F6448149-3B9F-42C2-8085-FF8902BB3E05}" type="presParOf" srcId="{08629BE3-BF93-457D-AE22-FFAC4D166731}" destId="{AFCB6E26-0DD5-4E73-8690-48C4AB337BAE}" srcOrd="1" destOrd="0" presId="urn:microsoft.com/office/officeart/2005/8/layout/pyramid3"/>
    <dgm:cxn modelId="{6324F11E-BE0D-4425-A682-EB55AA2E3B06}" type="presParOf" srcId="{8CFB847F-91AB-401F-89B5-2551A91A4EF1}" destId="{64B8BB50-10BA-4DCC-9E08-771FE61CCD82}" srcOrd="2" destOrd="0" presId="urn:microsoft.com/office/officeart/2005/8/layout/pyramid3"/>
    <dgm:cxn modelId="{8F58E98B-6141-48E6-B784-6F9CAC0B62CD}" type="presParOf" srcId="{64B8BB50-10BA-4DCC-9E08-771FE61CCD82}" destId="{839964CF-4D10-484C-ABDB-5600DA1F3E7B}" srcOrd="0" destOrd="0" presId="urn:microsoft.com/office/officeart/2005/8/layout/pyramid3"/>
    <dgm:cxn modelId="{6105DECB-A5C1-4C6B-818F-C0C137AA3427}" type="presParOf" srcId="{64B8BB50-10BA-4DCC-9E08-771FE61CCD82}" destId="{0A943B27-A92A-40B7-A482-37E0276E5CA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94698-14B8-445E-9F46-56CEF9781356}">
      <dsp:nvSpPr>
        <dsp:cNvPr id="0" name=""/>
        <dsp:cNvSpPr/>
      </dsp:nvSpPr>
      <dsp:spPr>
        <a:xfrm>
          <a:off x="2215260" y="3083934"/>
          <a:ext cx="3406561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38AED-E387-45F7-89E3-D7B22D31087E}">
      <dsp:nvSpPr>
        <dsp:cNvPr id="0" name=""/>
        <dsp:cNvSpPr/>
      </dsp:nvSpPr>
      <dsp:spPr>
        <a:xfrm>
          <a:off x="2215260" y="711677"/>
          <a:ext cx="3406561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155F0-96AC-47C9-A388-A33363FB55D0}">
      <dsp:nvSpPr>
        <dsp:cNvPr id="0" name=""/>
        <dsp:cNvSpPr/>
      </dsp:nvSpPr>
      <dsp:spPr>
        <a:xfrm>
          <a:off x="317454" y="0"/>
          <a:ext cx="3795612" cy="379561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BE54D69-1EF5-4965-AC50-AB2962B5F908}">
      <dsp:nvSpPr>
        <dsp:cNvPr id="0" name=""/>
        <dsp:cNvSpPr/>
      </dsp:nvSpPr>
      <dsp:spPr>
        <a:xfrm>
          <a:off x="1000664" y="2015469"/>
          <a:ext cx="2429191" cy="125255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>
            <a:latin typeface="Palatino Linotype" panose="02040502050505030304" pitchFamily="18" charset="0"/>
          </a:endParaRPr>
        </a:p>
      </dsp:txBody>
      <dsp:txXfrm>
        <a:off x="1000664" y="2015469"/>
        <a:ext cx="2429191" cy="1252551"/>
      </dsp:txXfrm>
    </dsp:sp>
    <dsp:sp modelId="{2E35917F-524B-4310-821A-7551079A8094}">
      <dsp:nvSpPr>
        <dsp:cNvPr id="0" name=""/>
        <dsp:cNvSpPr/>
      </dsp:nvSpPr>
      <dsp:spPr>
        <a:xfrm>
          <a:off x="4910145" y="0"/>
          <a:ext cx="1423354" cy="1423354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2F67E02-82F6-4025-8952-10F618548C97}">
      <dsp:nvSpPr>
        <dsp:cNvPr id="0" name=""/>
        <dsp:cNvSpPr/>
      </dsp:nvSpPr>
      <dsp:spPr>
        <a:xfrm>
          <a:off x="6333499" y="0"/>
          <a:ext cx="2590027" cy="142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0" rIns="182880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Palatino Linotype" panose="02040502050505030304" pitchFamily="18" charset="0"/>
            </a:rPr>
            <a:t>Damian</a:t>
          </a:r>
        </a:p>
      </dsp:txBody>
      <dsp:txXfrm>
        <a:off x="6333499" y="0"/>
        <a:ext cx="2590027" cy="1423354"/>
      </dsp:txXfrm>
    </dsp:sp>
    <dsp:sp modelId="{AB7F592F-0B5A-4399-BE83-D0AD8CA3AFC9}">
      <dsp:nvSpPr>
        <dsp:cNvPr id="0" name=""/>
        <dsp:cNvSpPr/>
      </dsp:nvSpPr>
      <dsp:spPr>
        <a:xfrm>
          <a:off x="4910145" y="2372257"/>
          <a:ext cx="1423354" cy="1423354"/>
        </a:xfrm>
        <a:prstGeom prst="ellipse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030200-32F1-4402-A17D-1EDE95F98917}">
      <dsp:nvSpPr>
        <dsp:cNvPr id="0" name=""/>
        <dsp:cNvSpPr/>
      </dsp:nvSpPr>
      <dsp:spPr>
        <a:xfrm>
          <a:off x="6333499" y="2372257"/>
          <a:ext cx="1683013" cy="142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0" rIns="182880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Palatino Linotype" panose="02040502050505030304" pitchFamily="18" charset="0"/>
            </a:rPr>
            <a:t>John</a:t>
          </a:r>
        </a:p>
      </dsp:txBody>
      <dsp:txXfrm>
        <a:off x="6333499" y="2372257"/>
        <a:ext cx="1683013" cy="1423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0E037-CC0E-4E50-889F-428FA30A62C1}">
      <dsp:nvSpPr>
        <dsp:cNvPr id="0" name=""/>
        <dsp:cNvSpPr/>
      </dsp:nvSpPr>
      <dsp:spPr>
        <a:xfrm>
          <a:off x="2805316" y="0"/>
          <a:ext cx="4207975" cy="18303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Individual Contest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Lesson: Career Paths </a:t>
          </a:r>
        </a:p>
      </dsp:txBody>
      <dsp:txXfrm>
        <a:off x="2805316" y="228789"/>
        <a:ext cx="3521608" cy="1372734"/>
      </dsp:txXfrm>
    </dsp:sp>
    <dsp:sp modelId="{BA4E2730-2FFF-4652-BBDA-0EEE06D214D8}">
      <dsp:nvSpPr>
        <dsp:cNvPr id="0" name=""/>
        <dsp:cNvSpPr/>
      </dsp:nvSpPr>
      <dsp:spPr>
        <a:xfrm>
          <a:off x="62376" y="0"/>
          <a:ext cx="2747218" cy="1830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St. Constance:</a:t>
          </a:r>
          <a:br>
            <a:rPr lang="en-US" sz="2800" kern="1200" dirty="0"/>
          </a:br>
          <a:r>
            <a:rPr lang="en-US" sz="2800" kern="1200" dirty="0"/>
            <a:t>April</a:t>
          </a:r>
        </a:p>
      </dsp:txBody>
      <dsp:txXfrm>
        <a:off x="151724" y="89348"/>
        <a:ext cx="2568522" cy="1651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28A6C-B59F-4655-92C3-4CF04C864D5D}">
      <dsp:nvSpPr>
        <dsp:cNvPr id="0" name=""/>
        <dsp:cNvSpPr/>
      </dsp:nvSpPr>
      <dsp:spPr>
        <a:xfrm rot="10800000">
          <a:off x="0" y="0"/>
          <a:ext cx="8253265" cy="1625599"/>
        </a:xfrm>
        <a:prstGeom prst="trapezoid">
          <a:avLst>
            <a:gd name="adj" fmla="val 8461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Build a Watch List of Investment Ideas</a:t>
          </a:r>
        </a:p>
      </dsp:txBody>
      <dsp:txXfrm rot="-10800000">
        <a:off x="1444321" y="0"/>
        <a:ext cx="5364622" cy="1625599"/>
      </dsp:txXfrm>
    </dsp:sp>
    <dsp:sp modelId="{9CAA3A30-DE7A-4DDB-A22B-08794C221ECE}">
      <dsp:nvSpPr>
        <dsp:cNvPr id="0" name=""/>
        <dsp:cNvSpPr/>
      </dsp:nvSpPr>
      <dsp:spPr>
        <a:xfrm rot="10800000">
          <a:off x="1375544" y="1625599"/>
          <a:ext cx="5502176" cy="1625599"/>
        </a:xfrm>
        <a:prstGeom prst="trapezoid">
          <a:avLst>
            <a:gd name="adj" fmla="val 8461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Evaluate  Ideas</a:t>
          </a:r>
        </a:p>
      </dsp:txBody>
      <dsp:txXfrm rot="-10800000">
        <a:off x="2338425" y="1625599"/>
        <a:ext cx="3576414" cy="1625599"/>
      </dsp:txXfrm>
    </dsp:sp>
    <dsp:sp modelId="{839964CF-4D10-484C-ABDB-5600DA1F3E7B}">
      <dsp:nvSpPr>
        <dsp:cNvPr id="0" name=""/>
        <dsp:cNvSpPr/>
      </dsp:nvSpPr>
      <dsp:spPr>
        <a:xfrm rot="10800000">
          <a:off x="2751088" y="3251198"/>
          <a:ext cx="2751088" cy="1625599"/>
        </a:xfrm>
        <a:prstGeom prst="trapezoid">
          <a:avLst>
            <a:gd name="adj" fmla="val 8461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Trade</a:t>
          </a:r>
        </a:p>
      </dsp:txBody>
      <dsp:txXfrm rot="-10800000">
        <a:off x="2751088" y="3251198"/>
        <a:ext cx="2751088" cy="1625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7196-D9B7-47E9-9F37-01193FAB5074}" type="datetimeFigureOut">
              <a:rPr lang="en-US" smtClean="0"/>
              <a:t>4/18/2024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20C60-10C8-4358-8B52-7B24CC5CD4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F3E07-9407-4959-BFFB-A148B8EF0E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11/3/2009</a:t>
            </a:r>
          </a:p>
        </p:txBody>
      </p:sp>
    </p:spTree>
    <p:extLst>
      <p:ext uri="{BB962C8B-B14F-4D97-AF65-F5344CB8AC3E}">
        <p14:creationId xmlns:p14="http://schemas.microsoft.com/office/powerpoint/2010/main" val="912064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98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37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38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50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03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7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d30282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d30282ceb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g5d30282ceb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67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7BD71E5-C0E5-4BBA-9A0F-7B49B89212A7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33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7BD71E5-C0E5-4BBA-9A0F-7B49B89212A7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52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03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12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7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6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2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9C74-0224-6D48-8483-C88641925BAF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2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D48B-AE06-7B40-BC3C-50FB7163FBEF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3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AC95-2F90-CA43-B07F-2DF9BE4D3CE0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1860-A92B-AB4B-AE26-527AD6633C71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7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E430-ED83-DB40-99CB-C8F2AB524AC1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5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2D8B-47FE-984A-8CB2-25659EEE193B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8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1C06-4A54-664F-B967-149907F81C32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5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C350-D758-B644-B063-35845BE3AB09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D83-F83F-5C49-91A6-CA955A6F3338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4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E0B7-2C8C-7A4A-8760-42C474A36BA6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9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85CE-B788-3440-8840-7296B9DBCFC3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4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87BAA-FF00-B744-8CAA-819837B00985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study.com/articles/How_to_Become_a_Portfolio_Investment_Manager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f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chat?form=CONVRD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randcrowd.com/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chat.openai.com/" TargetMode="Externa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.emf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-76200" y="815281"/>
            <a:ext cx="9144000" cy="137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St. Constance Class of 2024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 8 – Career Paths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18, 2024</a:t>
            </a:r>
          </a:p>
        </p:txBody>
      </p:sp>
      <p:pic>
        <p:nvPicPr>
          <p:cNvPr id="7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94;p31"/>
          <p:cNvSpPr txBox="1"/>
          <p:nvPr/>
        </p:nvSpPr>
        <p:spPr>
          <a:xfrm>
            <a:off x="0" y="186207"/>
            <a:ext cx="9144000" cy="6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Big Shoulders Fund | Stock Market Program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479ACEF-C272-305E-CE4C-661479B31813}"/>
              </a:ext>
            </a:extLst>
          </p:cNvPr>
          <p:cNvGraphicFramePr/>
          <p:nvPr/>
        </p:nvGraphicFramePr>
        <p:xfrm>
          <a:off x="-304800" y="2328323"/>
          <a:ext cx="9240982" cy="379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8768D72-FB87-DBD2-39E1-F0A8A2884184}"/>
              </a:ext>
            </a:extLst>
          </p:cNvPr>
          <p:cNvSpPr txBox="1"/>
          <p:nvPr/>
        </p:nvSpPr>
        <p:spPr>
          <a:xfrm>
            <a:off x="5867400" y="63246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+ Special Guest</a:t>
            </a:r>
          </a:p>
        </p:txBody>
      </p:sp>
    </p:spTree>
    <p:extLst>
      <p:ext uri="{BB962C8B-B14F-4D97-AF65-F5344CB8AC3E}">
        <p14:creationId xmlns:p14="http://schemas.microsoft.com/office/powerpoint/2010/main" val="249874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0" y="228600"/>
            <a:ext cx="9143999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r>
              <a:rPr lang="en-US" sz="4000" b="1" dirty="0"/>
              <a:t>Guess Who?</a:t>
            </a:r>
            <a:endParaRPr lang="en-US" sz="3200" b="1" dirty="0"/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" y="5867401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939A4-247C-FA4F-98DD-9FA52312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C6A231-11C2-2D40-CC36-231B2655ED25}"/>
              </a:ext>
            </a:extLst>
          </p:cNvPr>
          <p:cNvSpPr/>
          <p:nvPr/>
        </p:nvSpPr>
        <p:spPr>
          <a:xfrm>
            <a:off x="57150" y="1432342"/>
            <a:ext cx="286009" cy="259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oyola Academy - Wikipedia">
            <a:extLst>
              <a:ext uri="{FF2B5EF4-FFF2-40B4-BE49-F238E27FC236}">
                <a16:creationId xmlns:a16="http://schemas.microsoft.com/office/drawing/2014/main" id="{E2B571ED-5612-76C6-BACD-E83F58370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06" y="2362200"/>
            <a:ext cx="1805824" cy="181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. Constance Elementary School">
            <a:extLst>
              <a:ext uri="{FF2B5EF4-FFF2-40B4-BE49-F238E27FC236}">
                <a16:creationId xmlns:a16="http://schemas.microsoft.com/office/drawing/2014/main" id="{304C3E7F-A3AD-F45B-E290-3AE304C30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" t="6201" r="5883" b="5423"/>
          <a:stretch/>
        </p:blipFill>
        <p:spPr bwMode="auto">
          <a:xfrm>
            <a:off x="946006" y="4229399"/>
            <a:ext cx="1828801" cy="191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B47866-CF3A-6CCF-B5CD-62723B30A5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79" r="4605" b="27940"/>
          <a:stretch/>
        </p:blipFill>
        <p:spPr>
          <a:xfrm>
            <a:off x="3886200" y="266700"/>
            <a:ext cx="4419600" cy="58489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5DA89C-F6C7-A60F-84AA-1D7A48020F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78" t="77471" r="13074"/>
          <a:stretch/>
        </p:blipFill>
        <p:spPr>
          <a:xfrm>
            <a:off x="210705" y="885118"/>
            <a:ext cx="3049097" cy="138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1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0" y="244705"/>
            <a:ext cx="9143999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Wealth Management</a:t>
            </a:r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939A4-247C-FA4F-98DD-9FA52312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67200" y="1967193"/>
            <a:ext cx="5027614" cy="4389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Works with individuals and families to invest assets to fund retirement, philanthropic interests, and inheritances for children and grandchildren.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Skills required: Communication, presentation, math/statistics and understanding of financial markets</a:t>
            </a:r>
          </a:p>
        </p:txBody>
      </p:sp>
      <p:pic>
        <p:nvPicPr>
          <p:cNvPr id="1026" name="Picture 2" descr="Damian Porzadek, CFA, CFP, CAIA - Northern Trust Corporation | LinkedIn">
            <a:extLst>
              <a:ext uri="{FF2B5EF4-FFF2-40B4-BE49-F238E27FC236}">
                <a16:creationId xmlns:a16="http://schemas.microsoft.com/office/drawing/2014/main" id="{088386C8-0F77-8C68-DCFF-C1E56C8EA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11515"/>
            <a:ext cx="2590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0" y="228600"/>
            <a:ext cx="9143999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Portfolio Manager</a:t>
            </a:r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939A4-247C-FA4F-98DD-9FA52312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BE1E5A-5BDB-624A-8978-B959AF700BFE}"/>
              </a:ext>
            </a:extLst>
          </p:cNvPr>
          <p:cNvSpPr txBox="1">
            <a:spLocks/>
          </p:cNvSpPr>
          <p:nvPr/>
        </p:nvSpPr>
        <p:spPr>
          <a:xfrm>
            <a:off x="685800" y="1072796"/>
            <a:ext cx="7576935" cy="2320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Makes investment decisions using money clients have placed under his or her control.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Can also be a person who manages a financial institution's asset and liability (loan and deposit) portfolios.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Portfolios can consist of all stocks, all bonds, real estate, or a combination of a bunch of different types of securities.</a:t>
            </a:r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393633"/>
            <a:ext cx="4785148" cy="26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7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0" y="172238"/>
            <a:ext cx="9143999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Private Investors</a:t>
            </a:r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939A4-247C-FA4F-98DD-9FA52312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927012"/>
            <a:ext cx="69342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Invests in stock of small companies, help them grow. 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Invest in entrepreneurs and help them build brand new businesses that disrupt the big old companies.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Number of Jobs in America: 100,000 + 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Skills: Ability to analyze the value and potential growth of a company.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7D5754-D7E7-45B4-AC8B-EB53FC46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8E240-246B-C03D-31DE-7ED4E5C75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408355"/>
            <a:ext cx="4252912" cy="265738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C5C101-0A35-C3D1-0090-33B92F3BE4C3}"/>
              </a:ext>
            </a:extLst>
          </p:cNvPr>
          <p:cNvSpPr txBox="1">
            <a:spLocks/>
          </p:cNvSpPr>
          <p:nvPr/>
        </p:nvSpPr>
        <p:spPr>
          <a:xfrm>
            <a:off x="5686424" y="4387038"/>
            <a:ext cx="2438400" cy="1415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2024 Net worth: $37.8 billion</a:t>
            </a:r>
          </a:p>
        </p:txBody>
      </p:sp>
    </p:spTree>
    <p:extLst>
      <p:ext uri="{BB962C8B-B14F-4D97-AF65-F5344CB8AC3E}">
        <p14:creationId xmlns:p14="http://schemas.microsoft.com/office/powerpoint/2010/main" val="3499180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75"/>
          <p:cNvSpPr txBox="1">
            <a:spLocks noChangeArrowheads="1"/>
          </p:cNvSpPr>
          <p:nvPr/>
        </p:nvSpPr>
        <p:spPr bwMode="auto">
          <a:xfrm>
            <a:off x="0" y="292188"/>
            <a:ext cx="9143999" cy="131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Types of Investment Firms</a:t>
            </a:r>
          </a:p>
          <a:p>
            <a:pPr algn="ctr"/>
            <a:endParaRPr lang="en-US" sz="40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E6CE50-7199-3D41-9920-B0A27EB1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B0D713-DC28-C54A-BC01-36940CD60EED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990600"/>
          <a:ext cx="8229600" cy="487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82805396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35928823"/>
                    </a:ext>
                  </a:extLst>
                </a:gridCol>
              </a:tblGrid>
              <a:tr h="459363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Buy 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Sell 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904483"/>
                  </a:ext>
                </a:extLst>
              </a:tr>
              <a:tr h="1472479">
                <a:tc>
                  <a:txBody>
                    <a:bodyPr/>
                    <a:lstStyle/>
                    <a:p>
                      <a:pPr algn="l"/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Called “buy-side” because the firm buys securities for the benefit of its clients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Called “sell-side” because the firm provides research and analysis as a product which facilitates the sale of securities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60923"/>
                  </a:ext>
                </a:extLst>
              </a:tr>
              <a:tr h="1132676">
                <a:tc>
                  <a:txBody>
                    <a:bodyPr/>
                    <a:lstStyle/>
                    <a:p>
                      <a:pPr algn="l"/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Clients can be large institutions, individuals, and everything in between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Clients are the buy-side firms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38567"/>
                  </a:ext>
                </a:extLst>
              </a:tr>
              <a:tr h="1812282">
                <a:tc>
                  <a:txBody>
                    <a:bodyPr/>
                    <a:lstStyle/>
                    <a:p>
                      <a:pPr algn="l"/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Goal is to outperform a benchmark or meet a specific investment objective for client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Often rate securities buy, sell, or hold; publishes earnings estimates which form “consensus”.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372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358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75"/>
          <p:cNvSpPr txBox="1">
            <a:spLocks noChangeArrowheads="1"/>
          </p:cNvSpPr>
          <p:nvPr/>
        </p:nvSpPr>
        <p:spPr bwMode="auto">
          <a:xfrm>
            <a:off x="0" y="228600"/>
            <a:ext cx="9143999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Trends in Finance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1F095E-F6B4-CA48-AB5B-97645A32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15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9101" y="1279170"/>
            <a:ext cx="67436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employment growth.</a:t>
            </a:r>
          </a:p>
          <a:p>
            <a:pPr lvl="1" algn="l"/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Personal Finance Advisors expected to grow 32%</a:t>
            </a:r>
          </a:p>
          <a:p>
            <a:pPr lvl="1" algn="l"/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FinTech opportunities expected to grow 25%</a:t>
            </a:r>
          </a:p>
          <a:p>
            <a:pPr lvl="1" algn="l"/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Financial Analysts expected to grow 23%</a:t>
            </a:r>
          </a:p>
          <a:p>
            <a:pPr lvl="1" algn="l"/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Bill and Account Collectors expected to grow 14%</a:t>
            </a:r>
          </a:p>
          <a:p>
            <a:pPr marL="800100" lvl="1" indent="-342900" algn="l"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 Keeping, Accounting, and Auditing Clerks expected to grow 15%</a:t>
            </a:r>
          </a:p>
          <a:p>
            <a:pPr marL="800100" lvl="1" indent="-342900" algn="l">
              <a:buFontTx/>
              <a:buChar char="-"/>
            </a:pPr>
            <a:endParaRPr lang="en-US" alt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Clients are better educated in finance.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On-line financing and investing is changing the field quickly.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 for entry-level jobs will be strong.</a:t>
            </a:r>
          </a:p>
          <a:p>
            <a:endParaRPr lang="en-US" sz="2000" dirty="0"/>
          </a:p>
        </p:txBody>
      </p:sp>
      <p:pic>
        <p:nvPicPr>
          <p:cNvPr id="15" name="Picture 8" descr="C:\Documents and Settings\dharshberger\Application Data\Microsoft\Media Catalog\Downloaded Clips\cl9f\j03994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24723"/>
            <a:ext cx="1371600" cy="171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444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0" y="228600"/>
            <a:ext cx="9143999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What Can I Do Now?</a:t>
            </a:r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939A4-247C-FA4F-98DD-9FA52312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2FBEB98-B5FD-1E43-ADF2-5CF381BFF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260" y="814748"/>
            <a:ext cx="8725478" cy="3505200"/>
          </a:xfrm>
        </p:spPr>
        <p:txBody>
          <a:bodyPr>
            <a:noAutofit/>
          </a:bodyPr>
          <a:lstStyle/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Join your high school’s investment club.  If one doesn’t exist, START one.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Look for summer programs that work with kids in investments and/or statistics.  Some may be offered at camps, or colleges in the Chicago area.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Try to find a job or internship working with a financial advisor or at an investment firm.  You will soak up knowledge even if your day-to-day responsibilities don’t seem that fun.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Stay in contact with Big Shoulders Fund and your volunteer teachers.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09675"/>
            <a:ext cx="1952292" cy="12991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4647ED-FA44-E99E-7402-4007D75F8559}"/>
              </a:ext>
            </a:extLst>
          </p:cNvPr>
          <p:cNvSpPr txBox="1"/>
          <p:nvPr/>
        </p:nvSpPr>
        <p:spPr>
          <a:xfrm>
            <a:off x="844551" y="4483417"/>
            <a:ext cx="4711700" cy="132343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Learn Excel! YouTube videos can teach you how to do your math homework with Excel.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2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It is an incredibly powerful tool!</a:t>
            </a:r>
          </a:p>
        </p:txBody>
      </p:sp>
    </p:spTree>
    <p:extLst>
      <p:ext uri="{BB962C8B-B14F-4D97-AF65-F5344CB8AC3E}">
        <p14:creationId xmlns:p14="http://schemas.microsoft.com/office/powerpoint/2010/main" val="1080804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14178" y="228600"/>
            <a:ext cx="9143999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u="sng" dirty="0"/>
              <a:t>Final Homework: Due May 6th</a:t>
            </a:r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939A4-247C-FA4F-98DD-9FA52312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5B88D-3A65-7227-E375-A21DD3F95A5B}"/>
              </a:ext>
            </a:extLst>
          </p:cNvPr>
          <p:cNvSpPr txBox="1"/>
          <p:nvPr/>
        </p:nvSpPr>
        <p:spPr>
          <a:xfrm>
            <a:off x="-59160" y="931767"/>
            <a:ext cx="9296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Use an AI Application to do something cool:</a:t>
            </a:r>
            <a:br>
              <a:rPr lang="en-US" sz="2800" b="1" dirty="0"/>
            </a:br>
            <a:r>
              <a:rPr lang="en-US" sz="2800" dirty="0"/>
              <a:t>Draw a picture, write a joke/song, evaluate a stock idea, build a logo for a company you want to start…or an existing business that you think should have a better logo! </a:t>
            </a:r>
            <a:br>
              <a:rPr lang="en-US" sz="2800" dirty="0"/>
            </a:br>
            <a:r>
              <a:rPr lang="en-US" sz="2800" dirty="0"/>
              <a:t>You can get help from you family, use any application and build whatever you want - the best HW will get to play a game!</a:t>
            </a:r>
          </a:p>
          <a:p>
            <a:endParaRPr lang="en-US" sz="2800" dirty="0"/>
          </a:p>
          <a:p>
            <a:endParaRPr lang="en-US" sz="2800" dirty="0"/>
          </a:p>
          <a:p>
            <a:br>
              <a:rPr lang="en-US" sz="2800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Optional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: Is there anything we didn’t talk about in this class that you wanted to learn about?</a:t>
            </a: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C14FF188-1BAD-DB52-619F-FF51D1056A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182" b="21455"/>
          <a:stretch/>
        </p:blipFill>
        <p:spPr>
          <a:xfrm>
            <a:off x="96621" y="3886200"/>
            <a:ext cx="3179979" cy="613472"/>
          </a:xfrm>
          <a:prstGeom prst="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00B9F10F-7321-93F0-FE5A-7D1A340895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753" y="3847754"/>
            <a:ext cx="2938447" cy="715968"/>
          </a:xfrm>
          <a:prstGeom prst="rect">
            <a:avLst/>
          </a:prstGeom>
        </p:spPr>
      </p:pic>
      <p:pic>
        <p:nvPicPr>
          <p:cNvPr id="11" name="Picture 10">
            <a:hlinkClick r:id="rId8"/>
            <a:extLst>
              <a:ext uri="{FF2B5EF4-FFF2-40B4-BE49-F238E27FC236}">
                <a16:creationId xmlns:a16="http://schemas.microsoft.com/office/drawing/2014/main" id="{8887F1CD-F005-FB2B-E35A-CF61661F4A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3348" y="3847754"/>
            <a:ext cx="2265452" cy="7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7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0" y="19665"/>
            <a:ext cx="9144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What will we cover in this class?</a:t>
            </a:r>
            <a:endParaRPr sz="4000" b="1" dirty="0"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0A88F-FFEC-354D-A951-0CF793F6796D}"/>
              </a:ext>
            </a:extLst>
          </p:cNvPr>
          <p:cNvSpPr txBox="1"/>
          <p:nvPr/>
        </p:nvSpPr>
        <p:spPr>
          <a:xfrm>
            <a:off x="537882" y="6356350"/>
            <a:ext cx="564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 source</a:t>
            </a:r>
          </a:p>
        </p:txBody>
      </p:sp>
      <p:cxnSp>
        <p:nvCxnSpPr>
          <p:cNvPr id="6" name="Google Shape;195;p31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Google Shape;198;p31" descr="C:\Users\jguzman\Desktop\bsf_logo_new_485.jp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t. Constance Elementary School">
            <a:extLst>
              <a:ext uri="{FF2B5EF4-FFF2-40B4-BE49-F238E27FC236}">
                <a16:creationId xmlns:a16="http://schemas.microsoft.com/office/drawing/2014/main" id="{3C7FBA3C-597B-9576-7FD8-8834A1D52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5244"/>
            <a:ext cx="1769806" cy="18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1FCCE02-1D07-2DDD-10C9-171F4F2AB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945301"/>
              </p:ext>
            </p:extLst>
          </p:nvPr>
        </p:nvGraphicFramePr>
        <p:xfrm>
          <a:off x="1673508" y="1003557"/>
          <a:ext cx="7013292" cy="183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9755838-495F-1EBB-8BC0-969D5EA1D1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574" y="3143562"/>
            <a:ext cx="8662852" cy="262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9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3" y="0"/>
            <a:ext cx="9144000" cy="943992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St. Constance Portfolio</a:t>
            </a:r>
            <a:br>
              <a:rPr lang="en-US" sz="4000" b="1" dirty="0"/>
            </a:b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1D891-BAD9-A14E-BD2F-3A0DBF15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0419-27D0-4945-B58A-CFDE1E2B7B4E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Line 177">
            <a:extLst>
              <a:ext uri="{FF2B5EF4-FFF2-40B4-BE49-F238E27FC236}">
                <a16:creationId xmlns:a16="http://schemas.microsoft.com/office/drawing/2014/main" id="{6EB4CECE-B03D-7041-A3A5-B7B583F03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:\Users\jguzman\Desktop\bsf_logo_new_485.jpg">
            <a:extLst>
              <a:ext uri="{FF2B5EF4-FFF2-40B4-BE49-F238E27FC236}">
                <a16:creationId xmlns:a16="http://schemas.microsoft.com/office/drawing/2014/main" id="{45D8F958-232E-584A-8C4D-06040C624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BD65B9-F7CB-1B40-2FC8-AA71047C9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04" y="1086401"/>
            <a:ext cx="8628495" cy="33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9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C5B56-C06B-EC4F-AD80-ACA440C2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0419-27D0-4945-B58A-CFDE1E2B7B4E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E7910-5ED8-5478-BA9A-EDAA73299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6363"/>
            <a:ext cx="7273446" cy="6576378"/>
          </a:xfrm>
          <a:prstGeom prst="rect">
            <a:avLst/>
          </a:prstGeom>
        </p:spPr>
      </p:pic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3C6675AB-D26B-783D-B1D9-7AD52E662ACB}"/>
              </a:ext>
            </a:extLst>
          </p:cNvPr>
          <p:cNvSpPr/>
          <p:nvPr/>
        </p:nvSpPr>
        <p:spPr>
          <a:xfrm>
            <a:off x="110646" y="4648200"/>
            <a:ext cx="613254" cy="1997075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8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210705" y="136525"/>
            <a:ext cx="9144000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Sector Fund Contest Stock Contest</a:t>
            </a:r>
          </a:p>
        </p:txBody>
      </p:sp>
      <p:pic>
        <p:nvPicPr>
          <p:cNvPr id="10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C5B56-C06B-EC4F-AD80-ACA440C2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0419-27D0-4945-B58A-CFDE1E2B7B4E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B64B8-F537-E844-7FDC-AD42B7A46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884316"/>
            <a:ext cx="8785924" cy="22223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CA7C43-8C0D-756A-095C-29FFD8C5E9E3}"/>
              </a:ext>
            </a:extLst>
          </p:cNvPr>
          <p:cNvSpPr txBox="1"/>
          <p:nvPr/>
        </p:nvSpPr>
        <p:spPr>
          <a:xfrm>
            <a:off x="1889825" y="5212943"/>
            <a:ext cx="701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Energy Sector has jumped out to a big lead – but anything can happen in the last month!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79A40-8303-0AC6-25F5-CE698D1BE7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65" t="65365" r="21698"/>
          <a:stretch/>
        </p:blipFill>
        <p:spPr>
          <a:xfrm>
            <a:off x="4800600" y="3106693"/>
            <a:ext cx="4099625" cy="202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3" y="0"/>
            <a:ext cx="9144000" cy="943992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St. Constance Watch List: Looking Back</a:t>
            </a:r>
            <a:br>
              <a:rPr lang="en-US" sz="4000" b="1" dirty="0"/>
            </a:b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1D891-BAD9-A14E-BD2F-3A0DBF15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0419-27D0-4945-B58A-CFDE1E2B7B4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Line 177">
            <a:extLst>
              <a:ext uri="{FF2B5EF4-FFF2-40B4-BE49-F238E27FC236}">
                <a16:creationId xmlns:a16="http://schemas.microsoft.com/office/drawing/2014/main" id="{6EB4CECE-B03D-7041-A3A5-B7B583F03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:\Users\jguzman\Desktop\bsf_logo_new_485.jpg">
            <a:extLst>
              <a:ext uri="{FF2B5EF4-FFF2-40B4-BE49-F238E27FC236}">
                <a16:creationId xmlns:a16="http://schemas.microsoft.com/office/drawing/2014/main" id="{45D8F958-232E-584A-8C4D-06040C624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0DCAB7-9378-B94F-7C4D-D3D25D69FE48}"/>
              </a:ext>
            </a:extLst>
          </p:cNvPr>
          <p:cNvSpPr txBox="1"/>
          <p:nvPr/>
        </p:nvSpPr>
        <p:spPr>
          <a:xfrm>
            <a:off x="1473200" y="5612954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Takeaways: Incredible job of building a Watch List and Class Portfolio!</a:t>
            </a:r>
            <a:br>
              <a:rPr lang="en-US" dirty="0"/>
            </a:br>
            <a:r>
              <a:rPr lang="en-US" dirty="0"/>
              <a:t>Midyear Trades hurt the portfolio – and so did performance chasing.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13307D-FBC9-D142-87B3-04E3BB339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6378"/>
            <a:ext cx="8077200" cy="51917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ACE2F8-69B7-0495-6B9D-E2D95798DB85}"/>
              </a:ext>
            </a:extLst>
          </p:cNvPr>
          <p:cNvSpPr txBox="1"/>
          <p:nvPr/>
        </p:nvSpPr>
        <p:spPr>
          <a:xfrm>
            <a:off x="1447800" y="6352143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Burning Question: Who was missing the day we made midyear trades…?</a:t>
            </a:r>
          </a:p>
        </p:txBody>
      </p:sp>
    </p:spTree>
    <p:extLst>
      <p:ext uri="{BB962C8B-B14F-4D97-AF65-F5344CB8AC3E}">
        <p14:creationId xmlns:p14="http://schemas.microsoft.com/office/powerpoint/2010/main" val="259637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0" y="244705"/>
            <a:ext cx="9143999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Career Paths In Finance &amp; Investing?</a:t>
            </a:r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939A4-247C-FA4F-98DD-9FA52312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2" descr="Research Career">
            <a:extLst>
              <a:ext uri="{FF2B5EF4-FFF2-40B4-BE49-F238E27FC236}">
                <a16:creationId xmlns:a16="http://schemas.microsoft.com/office/drawing/2014/main" id="{FF9795B8-953C-1B53-1F98-CEFFD72B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35378"/>
            <a:ext cx="5029200" cy="50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9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0" y="244705"/>
            <a:ext cx="9143999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Institutional Investment Process</a:t>
            </a:r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939A4-247C-FA4F-98DD-9FA52312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50433FC-3B56-96B4-B4A8-4BE6A67999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653720"/>
              </p:ext>
            </p:extLst>
          </p:nvPr>
        </p:nvGraphicFramePr>
        <p:xfrm>
          <a:off x="433534" y="1066799"/>
          <a:ext cx="8253265" cy="487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F88D44-70BE-60E1-3FEA-132BB87C7C89}"/>
              </a:ext>
            </a:extLst>
          </p:cNvPr>
          <p:cNvSpPr txBox="1"/>
          <p:nvPr/>
        </p:nvSpPr>
        <p:spPr>
          <a:xfrm>
            <a:off x="210705" y="4318788"/>
            <a:ext cx="161809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Market Research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C99872-A3F1-09B5-179E-BB755691D223}"/>
              </a:ext>
            </a:extLst>
          </p:cNvPr>
          <p:cNvSpPr txBox="1"/>
          <p:nvPr/>
        </p:nvSpPr>
        <p:spPr>
          <a:xfrm>
            <a:off x="6910533" y="4353339"/>
            <a:ext cx="184669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Performance Reporting</a:t>
            </a:r>
          </a:p>
        </p:txBody>
      </p:sp>
    </p:spTree>
    <p:extLst>
      <p:ext uri="{BB962C8B-B14F-4D97-AF65-F5344CB8AC3E}">
        <p14:creationId xmlns:p14="http://schemas.microsoft.com/office/powerpoint/2010/main" val="277000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0" y="228600"/>
            <a:ext cx="9143999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r>
              <a:rPr lang="en-US" sz="4000" b="1" dirty="0"/>
              <a:t>Guess Who?</a:t>
            </a:r>
            <a:endParaRPr lang="en-US" sz="3200" b="1" dirty="0"/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939A4-247C-FA4F-98DD-9FA52312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9</a:t>
            </a:fld>
            <a:endParaRPr lang="en-US" dirty="0"/>
          </a:p>
        </p:txBody>
      </p:sp>
      <p:pic>
        <p:nvPicPr>
          <p:cNvPr id="2050" name="Picture 2" descr="Maine East Athletics (@MEHSBlueDemons) / Twitter">
            <a:extLst>
              <a:ext uri="{FF2B5EF4-FFF2-40B4-BE49-F238E27FC236}">
                <a16:creationId xmlns:a16="http://schemas.microsoft.com/office/drawing/2014/main" id="{BBE39BE6-EB3D-E7EC-FEA0-CC7C5DDB7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1735272" cy="173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5B9FDF-9EBD-E0E5-F6EB-F465EC135C7B}"/>
              </a:ext>
            </a:extLst>
          </p:cNvPr>
          <p:cNvSpPr/>
          <p:nvPr/>
        </p:nvSpPr>
        <p:spPr>
          <a:xfrm>
            <a:off x="98184" y="1571866"/>
            <a:ext cx="91666" cy="256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B2F45-DD2B-F1AC-C22E-9FB69FEE2E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24"/>
          <a:stretch/>
        </p:blipFill>
        <p:spPr>
          <a:xfrm>
            <a:off x="4419600" y="200948"/>
            <a:ext cx="4343400" cy="5970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86BF61-62D2-565F-CEE4-A44C886F6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84" y="1019274"/>
            <a:ext cx="3788016" cy="17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6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760</Words>
  <Application>Microsoft Office PowerPoint</Application>
  <PresentationFormat>On-screen Show (4:3)</PresentationFormat>
  <Paragraphs>121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Palatino Linotype</vt:lpstr>
      <vt:lpstr>Office Theme</vt:lpstr>
      <vt:lpstr>PowerPoint Presentation</vt:lpstr>
      <vt:lpstr>What will we cover in this class?</vt:lpstr>
      <vt:lpstr>St. Constance Portfolio </vt:lpstr>
      <vt:lpstr>PowerPoint Presentation</vt:lpstr>
      <vt:lpstr>PowerPoint Presentation</vt:lpstr>
      <vt:lpstr>St. Constance Watch List: Looking Back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Guzman</dc:creator>
  <cp:lastModifiedBy>John Czerwionka</cp:lastModifiedBy>
  <cp:revision>76</cp:revision>
  <dcterms:created xsi:type="dcterms:W3CDTF">2013-10-03T15:02:37Z</dcterms:created>
  <dcterms:modified xsi:type="dcterms:W3CDTF">2024-04-19T17:07:23Z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3ca9ef-1496-417f-9285-25b5037985b9_Enabled">
    <vt:lpwstr>true</vt:lpwstr>
  </property>
  <property fmtid="{D5CDD505-2E9C-101B-9397-08002B2CF9AE}" pid="3" name="MSIP_Label_da3ca9ef-1496-417f-9285-25b5037985b9_SetDate">
    <vt:lpwstr>2024-04-18T15:30:59Z</vt:lpwstr>
  </property>
  <property fmtid="{D5CDD505-2E9C-101B-9397-08002B2CF9AE}" pid="4" name="MSIP_Label_da3ca9ef-1496-417f-9285-25b5037985b9_Method">
    <vt:lpwstr>Standard</vt:lpwstr>
  </property>
  <property fmtid="{D5CDD505-2E9C-101B-9397-08002B2CF9AE}" pid="5" name="MSIP_Label_da3ca9ef-1496-417f-9285-25b5037985b9_Name">
    <vt:lpwstr>Non-Sensitive Business Use - Footer</vt:lpwstr>
  </property>
  <property fmtid="{D5CDD505-2E9C-101B-9397-08002B2CF9AE}" pid="6" name="MSIP_Label_da3ca9ef-1496-417f-9285-25b5037985b9_SiteId">
    <vt:lpwstr>2434528d-4270-4977-81dd-a6308c1761a3</vt:lpwstr>
  </property>
  <property fmtid="{D5CDD505-2E9C-101B-9397-08002B2CF9AE}" pid="7" name="MSIP_Label_da3ca9ef-1496-417f-9285-25b5037985b9_ActionId">
    <vt:lpwstr>5e203e7c-3b3c-4754-87b5-d2a5a9d8d992</vt:lpwstr>
  </property>
  <property fmtid="{D5CDD505-2E9C-101B-9397-08002B2CF9AE}" pid="8" name="MSIP_Label_da3ca9ef-1496-417f-9285-25b5037985b9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NTAC:3NS-20</vt:lpwstr>
  </property>
</Properties>
</file>